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301" r:id="rId5"/>
    <p:sldId id="292" r:id="rId6"/>
    <p:sldId id="318" r:id="rId7"/>
    <p:sldId id="319" r:id="rId8"/>
    <p:sldId id="320" r:id="rId9"/>
    <p:sldId id="321" r:id="rId10"/>
    <p:sldId id="322" r:id="rId11"/>
    <p:sldId id="323" r:id="rId12"/>
    <p:sldId id="324" r:id="rId13"/>
    <p:sldId id="325" r:id="rId14"/>
    <p:sldId id="326" r:id="rId15"/>
    <p:sldId id="327" r:id="rId16"/>
    <p:sldId id="328" r:id="rId17"/>
    <p:sldId id="329" r:id="rId18"/>
    <p:sldId id="330" r:id="rId19"/>
    <p:sldId id="331" r:id="rId20"/>
    <p:sldId id="332" r:id="rId21"/>
    <p:sldId id="333" r:id="rId22"/>
    <p:sldId id="334" r:id="rId23"/>
    <p:sldId id="335" r:id="rId24"/>
    <p:sldId id="278"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99FF"/>
    <a:srgbClr val="00FFFF"/>
    <a:srgbClr val="CC0099"/>
    <a:srgbClr val="FF9900"/>
    <a:srgbClr val="FCEFBA"/>
    <a:srgbClr val="6699FF"/>
    <a:srgbClr val="99CC00"/>
    <a:srgbClr val="CCFFCC"/>
    <a:srgbClr val="66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9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gif"/><Relationship Id="rId1" Type="http://schemas.openxmlformats.org/officeDocument/2006/relationships/slideLayout" Target="../slideLayouts/slideLayout2.xml"/><Relationship Id="rId4" Type="http://schemas.openxmlformats.org/officeDocument/2006/relationships/image" Target="../media/image19.gif"/></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descr="C:\Users\user\Desktop\Bitmap in Cover 7,8,9.cdr.jpg"/>
          <p:cNvPicPr>
            <a:picLocks noChangeAspect="1" noChangeArrowheads="1"/>
          </p:cNvPicPr>
          <p:nvPr/>
        </p:nvPicPr>
        <p:blipFill>
          <a:blip r:embed="rId2" cstate="print"/>
          <a:srcRect l="1119" t="3251" r="1515" b="6796"/>
          <a:stretch>
            <a:fillRect/>
          </a:stretch>
        </p:blipFill>
        <p:spPr bwMode="auto">
          <a:xfrm>
            <a:off x="1219200" y="0"/>
            <a:ext cx="6629400" cy="6324600"/>
          </a:xfrm>
          <a:prstGeom prst="rect">
            <a:avLst/>
          </a:prstGeom>
          <a:noFill/>
        </p:spPr>
      </p:pic>
      <p:sp>
        <p:nvSpPr>
          <p:cNvPr id="6" name="Rectangle 5"/>
          <p:cNvSpPr/>
          <p:nvPr/>
        </p:nvSpPr>
        <p:spPr>
          <a:xfrm>
            <a:off x="0" y="4648200"/>
            <a:ext cx="9144000" cy="2209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bg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- 9</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THE WORSHIPPING COMMUNITY</a:t>
            </a:r>
            <a:endPar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9</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04800" y="1447800"/>
            <a:ext cx="8458200" cy="5047536"/>
          </a:xfrm>
          <a:prstGeom prst="rect">
            <a:avLst/>
          </a:prstGeom>
          <a:noFill/>
        </p:spPr>
        <p:txBody>
          <a:bodyPr wrap="square" rtlCol="0">
            <a:spAutoFit/>
          </a:bodyPr>
          <a:lstStyle/>
          <a:p>
            <a:pPr algn="just"/>
            <a:r>
              <a:rPr lang="en-US" sz="2300" dirty="0">
                <a:latin typeface="Arial Narrow" pitchFamily="34" charset="0"/>
                <a:cs typeface="Times New Roman" pitchFamily="18" charset="0"/>
              </a:rPr>
              <a:t>	Baptism is a sacrament of faith. Jesus, during his resurrection, entrusted his disciples with a mission: </a:t>
            </a:r>
            <a:r>
              <a:rPr lang="en-US" sz="2300" dirty="0">
                <a:solidFill>
                  <a:srgbClr val="FF0000"/>
                </a:solidFill>
                <a:latin typeface="Arial Narrow" pitchFamily="34" charset="0"/>
                <a:cs typeface="Times New Roman" pitchFamily="18" charset="0"/>
              </a:rPr>
              <a:t>“Go into the entire world and proclaim the good news to the whole creation. The one who believes and is baptized will be saved; but the one who does not believe will be condemned” </a:t>
            </a:r>
            <a:r>
              <a:rPr lang="en-US" sz="2300" dirty="0">
                <a:latin typeface="Arial Narrow" pitchFamily="34" charset="0"/>
                <a:cs typeface="Times New Roman" pitchFamily="18" charset="0"/>
              </a:rPr>
              <a:t>(Mk. 16:15-16). </a:t>
            </a:r>
          </a:p>
          <a:p>
            <a:pPr algn="just"/>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a:t>
            </a:r>
            <a:r>
              <a:rPr lang="en-US" sz="2300" dirty="0">
                <a:solidFill>
                  <a:srgbClr val="FF0000"/>
                </a:solidFill>
                <a:latin typeface="Arial Narrow" pitchFamily="34" charset="0"/>
                <a:cs typeface="Times New Roman" pitchFamily="18" charset="0"/>
              </a:rPr>
              <a:t>Only those who believed Jesus completely were given baptism; salvation was guaranteed only to these believers. </a:t>
            </a:r>
            <a:r>
              <a:rPr lang="en-US" sz="2300" dirty="0">
                <a:latin typeface="Arial Narrow" pitchFamily="34" charset="0"/>
                <a:cs typeface="Times New Roman" pitchFamily="18" charset="0"/>
              </a:rPr>
              <a:t>When the jailer asked Paul and Silas what he had to do to be saved, the reply given by them clarifies this: </a:t>
            </a:r>
            <a:r>
              <a:rPr lang="en-US" sz="2300" dirty="0">
                <a:solidFill>
                  <a:srgbClr val="FF0000"/>
                </a:solidFill>
                <a:latin typeface="Arial Narrow" pitchFamily="34" charset="0"/>
                <a:cs typeface="Times New Roman" pitchFamily="18" charset="0"/>
              </a:rPr>
              <a:t>“Believe in the Lord Jesus, and you will be saved, you and your household” </a:t>
            </a:r>
            <a:r>
              <a:rPr lang="en-US" sz="2300" dirty="0">
                <a:latin typeface="Arial Narrow" pitchFamily="34" charset="0"/>
                <a:cs typeface="Times New Roman" pitchFamily="18" charset="0"/>
              </a:rPr>
              <a:t>(Acts 16:31). St. Paul says:</a:t>
            </a:r>
          </a:p>
          <a:p>
            <a:pPr algn="just"/>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a:t>
            </a:r>
            <a:r>
              <a:rPr lang="en-US" sz="2300" dirty="0">
                <a:solidFill>
                  <a:srgbClr val="00B0F0"/>
                </a:solidFill>
                <a:latin typeface="Arial Narrow" pitchFamily="34" charset="0"/>
                <a:cs typeface="Times New Roman" pitchFamily="18" charset="0"/>
              </a:rPr>
              <a:t>“If you confess with your lips that Jesus is Lord and believe in your heart that God raised him from the dead, you will be saved”</a:t>
            </a:r>
            <a:r>
              <a:rPr lang="en-US" sz="2300" dirty="0">
                <a:latin typeface="Arial Narrow" pitchFamily="34" charset="0"/>
                <a:cs typeface="Times New Roman" pitchFamily="18" charset="0"/>
              </a:rPr>
              <a:t> (Rom. 10:9).</a:t>
            </a:r>
            <a:endParaRPr lang="en-US" sz="2300" dirty="0">
              <a:solidFill>
                <a:srgbClr val="FF0000"/>
              </a:solidFill>
              <a:latin typeface="Arial Narrow" pitchFamily="34" charset="0"/>
              <a:cs typeface="Times New Roman" pitchFamily="18" charset="0"/>
            </a:endParaRPr>
          </a:p>
        </p:txBody>
      </p:sp>
      <p:sp>
        <p:nvSpPr>
          <p:cNvPr id="5" name="TextBox 4"/>
          <p:cNvSpPr txBox="1"/>
          <p:nvPr/>
        </p:nvSpPr>
        <p:spPr>
          <a:xfrm>
            <a:off x="0" y="381000"/>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BAPTISM AND FAITH</a:t>
            </a:r>
            <a:endParaRPr lang="en-US" sz="2500" b="1" dirty="0">
              <a:solidFill>
                <a:srgbClr val="00B0F0"/>
              </a:solidFill>
              <a:latin typeface="Cooper Std Black" pitchFamily="18" charset="0"/>
              <a:cs typeface="Times New Roman" pitchFamily="18" charset="0"/>
            </a:endParaRP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 calcmode="lin" valueType="num">
                                      <p:cBhvr>
                                        <p:cTn id="25"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407581"/>
            <a:ext cx="84582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In infant baptism, the Church considers the faith of the whole Church community. That is the reason why in infant baptism the god-father and god-mother reply to the questions asked on behalf of the infant; moreover the faith implanted through baptism is primary faith which should be nurtured.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 faith of the baptized should develop properly after baptism; for this the Church and parents should extend help and co-operation. It is a duty of the Church community.</a:t>
            </a:r>
            <a:endParaRPr lang="en-US" sz="2500" dirty="0">
              <a:solidFill>
                <a:srgbClr val="FF0000"/>
              </a:solidFill>
              <a:latin typeface="Arial Narrow" pitchFamily="34" charset="0"/>
              <a:cs typeface="Times New Roman" pitchFamily="18" charset="0"/>
            </a:endParaRPr>
          </a:p>
        </p:txBody>
      </p:sp>
      <p:pic>
        <p:nvPicPr>
          <p:cNvPr id="4" name="Picture 3" descr="I:\ClASS 6\LESSON 2\IMAGE\58-bella_baptism2.png"/>
          <p:cNvPicPr>
            <a:picLocks noChangeAspect="1" noChangeArrowheads="1"/>
          </p:cNvPicPr>
          <p:nvPr/>
        </p:nvPicPr>
        <p:blipFill>
          <a:blip r:embed="rId2" cstate="print"/>
          <a:srcRect b="9543"/>
          <a:stretch>
            <a:fillRect/>
          </a:stretch>
        </p:blipFill>
        <p:spPr bwMode="auto">
          <a:xfrm>
            <a:off x="1828800" y="3246582"/>
            <a:ext cx="5377544" cy="3611418"/>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p:cTn id="13"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352800" y="914400"/>
            <a:ext cx="5486400" cy="5755422"/>
          </a:xfrm>
          <a:prstGeom prst="rect">
            <a:avLst/>
          </a:prstGeom>
          <a:noFill/>
        </p:spPr>
        <p:txBody>
          <a:bodyPr wrap="square" rtlCol="0">
            <a:spAutoFit/>
          </a:bodyPr>
          <a:lstStyle/>
          <a:p>
            <a:pPr algn="just"/>
            <a:r>
              <a:rPr lang="en-US" sz="2300" dirty="0">
                <a:latin typeface="Arial Narrow" pitchFamily="34" charset="0"/>
                <a:cs typeface="Times New Roman" pitchFamily="18" charset="0"/>
              </a:rPr>
              <a:t>	</a:t>
            </a:r>
            <a:r>
              <a:rPr lang="en-US" sz="2300" dirty="0" err="1">
                <a:solidFill>
                  <a:srgbClr val="00B0F0"/>
                </a:solidFill>
                <a:latin typeface="Arial Narrow" pitchFamily="34" charset="0"/>
                <a:cs typeface="Times New Roman" pitchFamily="18" charset="0"/>
              </a:rPr>
              <a:t>Chrismation</a:t>
            </a:r>
            <a:r>
              <a:rPr lang="en-US" sz="2300" dirty="0">
                <a:solidFill>
                  <a:srgbClr val="00B0F0"/>
                </a:solidFill>
                <a:latin typeface="Arial Narrow" pitchFamily="34" charset="0"/>
                <a:cs typeface="Times New Roman" pitchFamily="18" charset="0"/>
              </a:rPr>
              <a:t> is the sacrament that grants strength and grace of the Holy Spirit to those born a new in the Holy Spirit and become children of God through Baptism, so that they can propagate the gospel of Christ and bear witness to Christ. </a:t>
            </a:r>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a:t>
            </a:r>
            <a:r>
              <a:rPr lang="en-US" sz="2300" dirty="0" err="1">
                <a:latin typeface="Arial Narrow" pitchFamily="34" charset="0"/>
                <a:cs typeface="Times New Roman" pitchFamily="18" charset="0"/>
              </a:rPr>
              <a:t>Chrismation</a:t>
            </a:r>
            <a:r>
              <a:rPr lang="en-US" sz="2300" dirty="0">
                <a:latin typeface="Arial Narrow" pitchFamily="34" charset="0"/>
                <a:cs typeface="Times New Roman" pitchFamily="18" charset="0"/>
              </a:rPr>
              <a:t> roots a  person  in  the  faith  he received through Baptism. This sacrament connects a person totally with the Church; and he is enriched with the power of the Holy Sprit. The Catholic Church teaches that </a:t>
            </a:r>
            <a:r>
              <a:rPr lang="en-US" sz="2300" dirty="0" err="1">
                <a:latin typeface="Arial Narrow" pitchFamily="34" charset="0"/>
                <a:cs typeface="Times New Roman" pitchFamily="18" charset="0"/>
              </a:rPr>
              <a:t>chrismation</a:t>
            </a:r>
            <a:r>
              <a:rPr lang="en-US" sz="2300" dirty="0">
                <a:latin typeface="Arial Narrow" pitchFamily="34" charset="0"/>
                <a:cs typeface="Times New Roman" pitchFamily="18" charset="0"/>
              </a:rPr>
              <a:t> is a must for the completion of the grace received in baptism. This sacrament leads a person, reborn through baptism, to Christian maturity and enables him to bear witness to Jesus courageously and with the grace of the Holy Spirit.</a:t>
            </a:r>
            <a:endParaRPr lang="en-US" sz="230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THE SACRAMENT OF CHRISMATION</a:t>
            </a:r>
            <a:endParaRPr lang="en-US" sz="2500" b="1" dirty="0">
              <a:solidFill>
                <a:srgbClr val="00B0F0"/>
              </a:solidFill>
              <a:latin typeface="Cooper Std Black" pitchFamily="18" charset="0"/>
              <a:cs typeface="Times New Roman" pitchFamily="18" charset="0"/>
            </a:endParaRPr>
          </a:p>
        </p:txBody>
      </p:sp>
      <p:pic>
        <p:nvPicPr>
          <p:cNvPr id="6" name="Picture 1"/>
          <p:cNvPicPr>
            <a:picLocks noChangeAspect="1" noChangeArrowheads="1"/>
          </p:cNvPicPr>
          <p:nvPr/>
        </p:nvPicPr>
        <p:blipFill>
          <a:blip r:embed="rId2" cstate="print"/>
          <a:srcRect/>
          <a:stretch>
            <a:fillRect/>
          </a:stretch>
        </p:blipFill>
        <p:spPr bwMode="auto">
          <a:xfrm>
            <a:off x="-1" y="914400"/>
            <a:ext cx="3146611" cy="4572000"/>
          </a:xfrm>
          <a:prstGeom prst="rect">
            <a:avLst/>
          </a:prstGeom>
          <a:noFill/>
          <a:ln w="9525">
            <a:noFill/>
            <a:miter lim="800000"/>
            <a:headEnd/>
            <a:tailEnd/>
          </a:ln>
          <a:effectLst/>
        </p:spPr>
      </p:pic>
      <p:pic>
        <p:nvPicPr>
          <p:cNvPr id="3074" name="Picture 2" descr="C:\Users\user\Desktop\Bitmap in Lesson10.cdr.jpg"/>
          <p:cNvPicPr>
            <a:picLocks noChangeAspect="1" noChangeArrowheads="1"/>
          </p:cNvPicPr>
          <p:nvPr/>
        </p:nvPicPr>
        <p:blipFill>
          <a:blip r:embed="rId3" cstate="print"/>
          <a:srcRect/>
          <a:stretch>
            <a:fillRect/>
          </a:stretch>
        </p:blipFill>
        <p:spPr bwMode="auto">
          <a:xfrm>
            <a:off x="0" y="4775200"/>
            <a:ext cx="3124200" cy="20828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descr="I:\ClASS 6\LESSON 2\IMAGE\baptism-of-jesus.jpg"/>
          <p:cNvPicPr>
            <a:picLocks noChangeAspect="1" noChangeArrowheads="1"/>
          </p:cNvPicPr>
          <p:nvPr/>
        </p:nvPicPr>
        <p:blipFill>
          <a:blip r:embed="rId2" cstate="print"/>
          <a:srcRect/>
          <a:stretch>
            <a:fillRect/>
          </a:stretch>
        </p:blipFill>
        <p:spPr bwMode="auto">
          <a:xfrm>
            <a:off x="5896247" y="2286000"/>
            <a:ext cx="3247753" cy="3886200"/>
          </a:xfrm>
          <a:prstGeom prst="rect">
            <a:avLst/>
          </a:prstGeom>
          <a:noFill/>
        </p:spPr>
      </p:pic>
      <p:sp>
        <p:nvSpPr>
          <p:cNvPr id="7" name="TextBox 6"/>
          <p:cNvSpPr txBox="1"/>
          <p:nvPr/>
        </p:nvSpPr>
        <p:spPr>
          <a:xfrm>
            <a:off x="228600" y="1600200"/>
            <a:ext cx="5334000" cy="5093702"/>
          </a:xfrm>
          <a:prstGeom prst="rect">
            <a:avLst/>
          </a:prstGeom>
          <a:noFill/>
        </p:spPr>
        <p:txBody>
          <a:bodyPr wrap="square" rtlCol="0">
            <a:spAutoFit/>
          </a:bodyPr>
          <a:lstStyle/>
          <a:p>
            <a:pPr algn="just"/>
            <a:r>
              <a:rPr lang="en-US" sz="2500" dirty="0">
                <a:latin typeface="Arial Narrow" pitchFamily="34" charset="0"/>
                <a:cs typeface="Times New Roman" pitchFamily="18" charset="0"/>
              </a:rPr>
              <a:t>	'Messiah' in the </a:t>
            </a:r>
            <a:r>
              <a:rPr lang="en-US" sz="2500" dirty="0" err="1">
                <a:latin typeface="Arial Narrow" pitchFamily="34" charset="0"/>
                <a:cs typeface="Times New Roman" pitchFamily="18" charset="0"/>
              </a:rPr>
              <a:t>Syriac</a:t>
            </a:r>
            <a:r>
              <a:rPr lang="en-US" sz="2500" dirty="0">
                <a:latin typeface="Arial Narrow" pitchFamily="34" charset="0"/>
                <a:cs typeface="Times New Roman" pitchFamily="18" charset="0"/>
              </a:rPr>
              <a:t> language means the 'anointed.' Jesus is anointed by the Holy Spirit. The Holy Spirit descended in the form of a dove and anointed Jesus, during his baptism. </a:t>
            </a:r>
          </a:p>
          <a:p>
            <a:pPr algn="just"/>
            <a:r>
              <a:rPr lang="en-US" sz="2500" dirty="0">
                <a:latin typeface="Arial Narrow" pitchFamily="34" charset="0"/>
                <a:cs typeface="Times New Roman" pitchFamily="18" charset="0"/>
              </a:rPr>
              <a:t>	Filled with the Holy Spirit and to fulfill the </a:t>
            </a:r>
            <a:r>
              <a:rPr lang="en-US" sz="2500" dirty="0" err="1">
                <a:latin typeface="Arial Narrow" pitchFamily="34" charset="0"/>
                <a:cs typeface="Times New Roman" pitchFamily="18" charset="0"/>
              </a:rPr>
              <a:t>salvific</a:t>
            </a:r>
            <a:r>
              <a:rPr lang="en-US" sz="2500" dirty="0">
                <a:latin typeface="Arial Narrow" pitchFamily="34" charset="0"/>
                <a:cs typeface="Times New Roman" pitchFamily="18" charset="0"/>
              </a:rPr>
              <a:t> scheme entrusted upon him, Jesus, with firm determination and awareness of his mission, reached the synagogue in Nazareth and started his public life. </a:t>
            </a:r>
          </a:p>
          <a:p>
            <a:pPr algn="just"/>
            <a:r>
              <a:rPr lang="en-US" sz="2500" dirty="0">
                <a:latin typeface="Arial Narrow" pitchFamily="34" charset="0"/>
                <a:cs typeface="Times New Roman" pitchFamily="18" charset="0"/>
              </a:rPr>
              <a:t>	The Holy Spirit empowered him to execute the redemptive mission.</a:t>
            </a:r>
            <a:endParaRPr lang="en-US" sz="2500" dirty="0">
              <a:solidFill>
                <a:srgbClr val="FF0000"/>
              </a:solidFill>
              <a:latin typeface="Arial Narrow" pitchFamily="34" charset="0"/>
              <a:cs typeface="Times New Roman" pitchFamily="18" charset="0"/>
            </a:endParaRPr>
          </a:p>
        </p:txBody>
      </p:sp>
      <p:sp>
        <p:nvSpPr>
          <p:cNvPr id="5" name="TextBox 4"/>
          <p:cNvSpPr txBox="1"/>
          <p:nvPr/>
        </p:nvSpPr>
        <p:spPr>
          <a:xfrm>
            <a:off x="0" y="381000"/>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JESUS, ANOINTED </a:t>
            </a:r>
          </a:p>
          <a:p>
            <a:pPr algn="ctr"/>
            <a:r>
              <a:rPr lang="en-US" sz="3500" b="1" dirty="0">
                <a:solidFill>
                  <a:srgbClr val="FF0000"/>
                </a:solidFill>
                <a:latin typeface="Cooper Std Black" pitchFamily="18" charset="0"/>
                <a:cs typeface="Times New Roman" pitchFamily="18" charset="0"/>
              </a:rPr>
              <a:t>BY THE SPIRIT</a:t>
            </a:r>
            <a:endParaRPr lang="en-US" sz="2500" b="1" dirty="0">
              <a:solidFill>
                <a:srgbClr val="00B0F0"/>
              </a:solidFill>
              <a:latin typeface="Cooper Std Black" pitchFamily="18" charset="0"/>
              <a:cs typeface="Times New Roman" pitchFamily="18" charset="0"/>
            </a:endParaRPr>
          </a:p>
        </p:txBody>
      </p:sp>
      <p:pic>
        <p:nvPicPr>
          <p:cNvPr id="12" name="Picture 1" descr="D:\web photo\lession 9\Dove.png"/>
          <p:cNvPicPr>
            <a:picLocks noChangeAspect="1" noChangeArrowheads="1"/>
          </p:cNvPicPr>
          <p:nvPr/>
        </p:nvPicPr>
        <p:blipFill>
          <a:blip r:embed="rId3" cstate="print"/>
          <a:srcRect/>
          <a:stretch>
            <a:fillRect/>
          </a:stretch>
        </p:blipFill>
        <p:spPr bwMode="auto">
          <a:xfrm>
            <a:off x="6248400" y="1524000"/>
            <a:ext cx="1600200" cy="16002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28600" y="1336864"/>
            <a:ext cx="8686800" cy="2015936"/>
          </a:xfrm>
          <a:prstGeom prst="rect">
            <a:avLst/>
          </a:prstGeom>
          <a:noFill/>
        </p:spPr>
        <p:txBody>
          <a:bodyPr wrap="square" rtlCol="0">
            <a:spAutoFit/>
          </a:bodyPr>
          <a:lstStyle/>
          <a:p>
            <a:pPr algn="just"/>
            <a:r>
              <a:rPr lang="en-US" sz="2500" dirty="0">
                <a:latin typeface="Arial Narrow" pitchFamily="34" charset="0"/>
                <a:cs typeface="Times New Roman" pitchFamily="18" charset="0"/>
              </a:rPr>
              <a:t>	Jesus, even before death, promised to his disciples the Holy Spirit (Jn.14:26). Jesus who upon them and gave them the Holy Spirit (Jn. 20: 22-23). On the day of the Pentecost, the Holy Spirit descended upon the apostles engrossed in prayer, in the dining hall in </a:t>
            </a:r>
            <a:r>
              <a:rPr lang="en-US" sz="2500" dirty="0" err="1">
                <a:latin typeface="Arial Narrow" pitchFamily="34" charset="0"/>
                <a:cs typeface="Times New Roman" pitchFamily="18" charset="0"/>
              </a:rPr>
              <a:t>Sehion</a:t>
            </a:r>
            <a:r>
              <a:rPr lang="en-US" sz="2500" dirty="0">
                <a:latin typeface="Arial Narrow" pitchFamily="34" charset="0"/>
                <a:cs typeface="Times New Roman" pitchFamily="18" charset="0"/>
              </a:rPr>
              <a:t>, in the form of tongues of fire and strengthened them for apostolic work.</a:t>
            </a:r>
            <a:endParaRPr lang="en-US" sz="250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THE APOSTLES FILLED WITH THE SPIRIT</a:t>
            </a:r>
            <a:endParaRPr lang="en-US" sz="2500" b="1" dirty="0">
              <a:solidFill>
                <a:srgbClr val="00B0F0"/>
              </a:solidFill>
              <a:latin typeface="Cooper Std Black" pitchFamily="18" charset="0"/>
              <a:cs typeface="Times New Roman" pitchFamily="18" charset="0"/>
            </a:endParaRPr>
          </a:p>
        </p:txBody>
      </p:sp>
      <p:pic>
        <p:nvPicPr>
          <p:cNvPr id="6" name="Picture 3"/>
          <p:cNvPicPr>
            <a:picLocks noChangeAspect="1" noChangeArrowheads="1"/>
          </p:cNvPicPr>
          <p:nvPr/>
        </p:nvPicPr>
        <p:blipFill>
          <a:blip r:embed="rId2" cstate="print"/>
          <a:srcRect/>
          <a:stretch>
            <a:fillRect/>
          </a:stretch>
        </p:blipFill>
        <p:spPr bwMode="auto">
          <a:xfrm>
            <a:off x="0" y="3429000"/>
            <a:ext cx="5441976" cy="3276600"/>
          </a:xfrm>
          <a:prstGeom prst="rect">
            <a:avLst/>
          </a:prstGeom>
          <a:noFill/>
          <a:ln w="9525">
            <a:noFill/>
            <a:miter lim="800000"/>
            <a:headEnd/>
            <a:tailEnd/>
          </a:ln>
          <a:effectLst/>
        </p:spPr>
      </p:pic>
      <p:sp>
        <p:nvSpPr>
          <p:cNvPr id="9" name="Rounded Rectangle 8"/>
          <p:cNvSpPr/>
          <p:nvPr/>
        </p:nvSpPr>
        <p:spPr>
          <a:xfrm>
            <a:off x="5486400" y="3429000"/>
            <a:ext cx="3657600" cy="3276600"/>
          </a:xfrm>
          <a:prstGeom prst="roundRect">
            <a:avLst>
              <a:gd name="adj" fmla="val 6857"/>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562600" y="3505200"/>
            <a:ext cx="3429000" cy="3123932"/>
          </a:xfrm>
          <a:prstGeom prst="rect">
            <a:avLst/>
          </a:prstGeom>
          <a:noFill/>
        </p:spPr>
        <p:txBody>
          <a:bodyPr wrap="square" rtlCol="0">
            <a:spAutoFit/>
          </a:bodyPr>
          <a:lstStyle/>
          <a:p>
            <a:pPr algn="ctr"/>
            <a:r>
              <a:rPr lang="en-US" sz="3000" b="1" dirty="0">
                <a:solidFill>
                  <a:srgbClr val="FF00FF"/>
                </a:solidFill>
                <a:latin typeface="Cooper Std Black" pitchFamily="18" charset="0"/>
                <a:ea typeface="Tahoma" pitchFamily="34" charset="0"/>
                <a:cs typeface="Times New Roman" pitchFamily="18" charset="0"/>
              </a:rPr>
              <a:t>ACTIVITY -2</a:t>
            </a:r>
          </a:p>
          <a:p>
            <a:pPr algn="ctr"/>
            <a:endParaRPr lang="en-US" sz="2000" b="1" dirty="0">
              <a:latin typeface="Times New Roman" pitchFamily="18" charset="0"/>
              <a:ea typeface="Tahoma" pitchFamily="34" charset="0"/>
              <a:cs typeface="Times New Roman" pitchFamily="18" charset="0"/>
            </a:endParaRPr>
          </a:p>
          <a:p>
            <a:pPr algn="ctr"/>
            <a:r>
              <a:rPr lang="en-US" sz="2100" dirty="0">
                <a:solidFill>
                  <a:srgbClr val="00B0F0"/>
                </a:solidFill>
                <a:latin typeface="Arial Narrow" pitchFamily="34" charset="0"/>
                <a:ea typeface="Tahoma" pitchFamily="34" charset="0"/>
                <a:cs typeface="Times New Roman" pitchFamily="18" charset="0"/>
              </a:rPr>
              <a:t>Write a paragraph mentioning the activities of the </a:t>
            </a:r>
          </a:p>
          <a:p>
            <a:pPr algn="ctr"/>
            <a:r>
              <a:rPr lang="en-US" sz="2100" dirty="0">
                <a:solidFill>
                  <a:srgbClr val="00B0F0"/>
                </a:solidFill>
                <a:latin typeface="Arial Narrow" pitchFamily="34" charset="0"/>
                <a:ea typeface="Tahoma" pitchFamily="34" charset="0"/>
                <a:cs typeface="Times New Roman" pitchFamily="18" charset="0"/>
              </a:rPr>
              <a:t>Holy Spirit based on the passages </a:t>
            </a:r>
            <a:r>
              <a:rPr lang="en-US" sz="2100" dirty="0" err="1">
                <a:solidFill>
                  <a:srgbClr val="00B0F0"/>
                </a:solidFill>
                <a:latin typeface="Arial Narrow" pitchFamily="34" charset="0"/>
                <a:ea typeface="Tahoma" pitchFamily="34" charset="0"/>
                <a:cs typeface="Times New Roman" pitchFamily="18" charset="0"/>
              </a:rPr>
              <a:t>Lk</a:t>
            </a:r>
            <a:r>
              <a:rPr lang="en-US" sz="2100" dirty="0">
                <a:solidFill>
                  <a:srgbClr val="00B0F0"/>
                </a:solidFill>
                <a:latin typeface="Arial Narrow" pitchFamily="34" charset="0"/>
                <a:ea typeface="Tahoma" pitchFamily="34" charset="0"/>
                <a:cs typeface="Times New Roman" pitchFamily="18" charset="0"/>
              </a:rPr>
              <a:t>. 3: 22; 4: 1;</a:t>
            </a:r>
          </a:p>
          <a:p>
            <a:pPr algn="ctr"/>
            <a:r>
              <a:rPr lang="en-US" sz="2100" dirty="0">
                <a:solidFill>
                  <a:srgbClr val="00B0F0"/>
                </a:solidFill>
                <a:latin typeface="Arial Narrow" pitchFamily="34" charset="0"/>
                <a:ea typeface="Tahoma" pitchFamily="34" charset="0"/>
                <a:cs typeface="Times New Roman" pitchFamily="18" charset="0"/>
              </a:rPr>
              <a:t> 4: 18; Acts. 2: 3-4; 4: 8; 5: 32; 6: 10; 7:55; 8: 29, 39; </a:t>
            </a:r>
          </a:p>
          <a:p>
            <a:pPr algn="ctr"/>
            <a:r>
              <a:rPr lang="en-US" sz="2100" dirty="0">
                <a:solidFill>
                  <a:srgbClr val="00B0F0"/>
                </a:solidFill>
                <a:latin typeface="Arial Narrow" pitchFamily="34" charset="0"/>
                <a:ea typeface="Tahoma" pitchFamily="34" charset="0"/>
                <a:cs typeface="Times New Roman" pitchFamily="18" charset="0"/>
              </a:rPr>
              <a:t>10: 19; 11: 12; 13: 2,4.</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1752600"/>
            <a:ext cx="8686800" cy="470898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ancient Christians, who believed in Jesus and bore witness to him, were filled with the Spirit. </a:t>
            </a:r>
          </a:p>
          <a:p>
            <a:pPr algn="just"/>
            <a:r>
              <a:rPr lang="en-US" sz="2500" dirty="0">
                <a:latin typeface="Arial Narrow" pitchFamily="34" charset="0"/>
                <a:cs typeface="Times New Roman" pitchFamily="18" charset="0"/>
              </a:rPr>
              <a:t>	</a:t>
            </a:r>
            <a:r>
              <a:rPr lang="en-US" sz="2500" dirty="0">
                <a:solidFill>
                  <a:srgbClr val="00B0F0"/>
                </a:solidFill>
                <a:latin typeface="Arial Narrow" pitchFamily="34" charset="0"/>
                <a:cs typeface="Times New Roman" pitchFamily="18" charset="0"/>
              </a:rPr>
              <a:t>The Holy Spirit strengthened them to sacrifice their lives for the sake of faith and become martyrs. St. Stephen is an example.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We come across special prayers for conferring the Holy Spirit in the descriptions of baptism  given  in  the  Acts  of the Apostles. Peter and Paul prayed that the Samaritans, who received baptism, should receive the Holy Spirit (Acts 8:14-17</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We see in the Acts of the Apostles that when the apostles prayed laying hands on them the baptized received the Holy Spirit (Acts 19:1-7).</a:t>
            </a:r>
          </a:p>
          <a:p>
            <a:pPr algn="just"/>
            <a:endParaRPr lang="en-US" sz="250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THE ANCIENT CHRISTIANS FILLED WITH THE SPIRIT</a:t>
            </a:r>
            <a:endParaRPr lang="en-US" sz="2500" b="1" dirty="0">
              <a:solidFill>
                <a:srgbClr val="00B0F0"/>
              </a:solidFill>
              <a:latin typeface="Cooper Std Black" pitchFamily="18" charset="0"/>
              <a:cs typeface="Times New Roman" pitchFamily="18" charset="0"/>
            </a:endParaRPr>
          </a:p>
        </p:txBody>
      </p:sp>
      <p:pic>
        <p:nvPicPr>
          <p:cNvPr id="6" name="Picture 5" descr="mobile 032"/>
          <p:cNvPicPr>
            <a:picLocks noChangeAspect="1" noChangeArrowheads="1" noCrop="1"/>
          </p:cNvPicPr>
          <p:nvPr/>
        </p:nvPicPr>
        <p:blipFill>
          <a:blip r:embed="rId2" cstate="print"/>
          <a:srcRect/>
          <a:stretch>
            <a:fillRect/>
          </a:stretch>
        </p:blipFill>
        <p:spPr bwMode="auto">
          <a:xfrm rot="19266774">
            <a:off x="953005" y="989662"/>
            <a:ext cx="1257057" cy="928432"/>
          </a:xfrm>
          <a:prstGeom prst="rect">
            <a:avLst/>
          </a:prstGeom>
          <a:noFill/>
          <a:ln w="9525">
            <a:noFill/>
            <a:miter lim="800000"/>
            <a:headEnd/>
            <a:tailEnd/>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p:cTn id="25"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p:cTn id="31"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4" end="4"/>
                                            </p:txEl>
                                          </p:spTgt>
                                        </p:tgtEl>
                                        <p:attrNameLst>
                                          <p:attrName>ppt_h</p:attrName>
                                        </p:attrNameLst>
                                      </p:cBhvr>
                                      <p:tavLst>
                                        <p:tav tm="0">
                                          <p:val>
                                            <p:fltVal val="0"/>
                                          </p:val>
                                        </p:tav>
                                        <p:tav tm="100000">
                                          <p:val>
                                            <p:strVal val="#ppt_h"/>
                                          </p:val>
                                        </p:tav>
                                      </p:tavLst>
                                    </p:anim>
                                  </p:childTnLst>
                                </p:cTn>
                              </p:par>
                              <p:par>
                                <p:cTn id="33"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34" dur="2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04800" y="3276600"/>
            <a:ext cx="8458200" cy="2785378"/>
          </a:xfrm>
          <a:prstGeom prst="rect">
            <a:avLst/>
          </a:prstGeom>
          <a:noFill/>
        </p:spPr>
        <p:txBody>
          <a:bodyPr wrap="square" rtlCol="0">
            <a:spAutoFit/>
          </a:bodyPr>
          <a:lstStyle/>
          <a:p>
            <a:pPr algn="just"/>
            <a:r>
              <a:rPr lang="en-US" sz="2500" dirty="0">
                <a:latin typeface="Arial Narrow" pitchFamily="34" charset="0"/>
                <a:cs typeface="Times New Roman" pitchFamily="18" charset="0"/>
              </a:rPr>
              <a:t>	A Christian, who through baptism participates in the death and resurrection of Jesus and is filled with the Holy Spirit through </a:t>
            </a:r>
            <a:r>
              <a:rPr lang="en-US" sz="2500" dirty="0" err="1">
                <a:latin typeface="Arial Narrow" pitchFamily="34" charset="0"/>
                <a:cs typeface="Times New Roman" pitchFamily="18" charset="0"/>
              </a:rPr>
              <a:t>Chrismation</a:t>
            </a:r>
            <a:r>
              <a:rPr lang="en-US" sz="2500" dirty="0">
                <a:latin typeface="Arial Narrow" pitchFamily="34" charset="0"/>
                <a:cs typeface="Times New Roman" pitchFamily="18" charset="0"/>
              </a:rPr>
              <a:t>, is the temple of the Holy Spirit. St. Paul says: </a:t>
            </a:r>
          </a:p>
          <a:p>
            <a:pPr algn="just"/>
            <a:r>
              <a:rPr lang="en-US" sz="2500" dirty="0">
                <a:latin typeface="Arial Narrow" pitchFamily="34" charset="0"/>
                <a:cs typeface="Times New Roman" pitchFamily="18" charset="0"/>
              </a:rPr>
              <a:t>	</a:t>
            </a:r>
            <a:r>
              <a:rPr lang="en-US" sz="2500" dirty="0">
                <a:solidFill>
                  <a:srgbClr val="FF0000"/>
                </a:solidFill>
                <a:latin typeface="Arial Narrow" pitchFamily="34" charset="0"/>
                <a:cs typeface="Times New Roman" pitchFamily="18" charset="0"/>
              </a:rPr>
              <a:t>“Do you not know that you are God's temple, and God's spirit dwells in you?” </a:t>
            </a:r>
            <a:r>
              <a:rPr lang="en-US" sz="2500" dirty="0">
                <a:latin typeface="Arial Narrow" pitchFamily="34" charset="0"/>
                <a:cs typeface="Times New Roman" pitchFamily="18" charset="0"/>
              </a:rPr>
              <a:t>(1 Cor. 3:16</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We become children of God when we are led by the spirit of God dwelling within us.</a:t>
            </a:r>
            <a:endParaRPr lang="en-US" sz="2500" dirty="0">
              <a:solidFill>
                <a:srgbClr val="FF0000"/>
              </a:solidFill>
              <a:latin typeface="Arial Narrow" pitchFamily="34" charset="0"/>
              <a:cs typeface="Times New Roman" pitchFamily="18" charset="0"/>
            </a:endParaRPr>
          </a:p>
        </p:txBody>
      </p:sp>
      <p:sp>
        <p:nvSpPr>
          <p:cNvPr id="5" name="TextBox 4"/>
          <p:cNvSpPr txBox="1"/>
          <p:nvPr/>
        </p:nvSpPr>
        <p:spPr>
          <a:xfrm>
            <a:off x="0" y="202049"/>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TRANSFORMS US AS THE TEMPLES OF THE HOLY SPIRIT</a:t>
            </a:r>
            <a:endParaRPr lang="en-US" sz="2500" b="1" dirty="0">
              <a:solidFill>
                <a:srgbClr val="00B0F0"/>
              </a:solidFill>
              <a:latin typeface="Cooper Std Black" pitchFamily="18" charset="0"/>
              <a:cs typeface="Times New Roman" pitchFamily="18" charset="0"/>
            </a:endParaRPr>
          </a:p>
        </p:txBody>
      </p:sp>
      <p:pic>
        <p:nvPicPr>
          <p:cNvPr id="6" name="Picture 5" descr="mobile 032"/>
          <p:cNvPicPr>
            <a:picLocks noChangeAspect="1" noChangeArrowheads="1" noCrop="1"/>
          </p:cNvPicPr>
          <p:nvPr/>
        </p:nvPicPr>
        <p:blipFill>
          <a:blip r:embed="rId2" cstate="print"/>
          <a:srcRect/>
          <a:stretch>
            <a:fillRect/>
          </a:stretch>
        </p:blipFill>
        <p:spPr bwMode="auto">
          <a:xfrm rot="19266774">
            <a:off x="3809738" y="1891905"/>
            <a:ext cx="1257057" cy="928432"/>
          </a:xfrm>
          <a:prstGeom prst="rect">
            <a:avLst/>
          </a:prstGeom>
          <a:noFill/>
          <a:ln w="9525">
            <a:noFill/>
            <a:miter lim="800000"/>
            <a:headEnd/>
            <a:tailEnd/>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par>
                                <p:cTn id="27"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28" dur="2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81000" y="1768019"/>
            <a:ext cx="8382000" cy="470898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Every Christian shares the Pentecostal experience through </a:t>
            </a:r>
            <a:r>
              <a:rPr lang="en-US" sz="2500" dirty="0" err="1">
                <a:latin typeface="Arial Narrow" pitchFamily="34" charset="0"/>
                <a:cs typeface="Times New Roman" pitchFamily="18" charset="0"/>
              </a:rPr>
              <a:t>chrismation</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a:t>
            </a:r>
            <a:r>
              <a:rPr lang="en-US" sz="2500" dirty="0">
                <a:solidFill>
                  <a:srgbClr val="00B0F0"/>
                </a:solidFill>
                <a:latin typeface="Arial Narrow" pitchFamily="34" charset="0"/>
                <a:cs typeface="Times New Roman" pitchFamily="18" charset="0"/>
              </a:rPr>
              <a:t>We undertake risking our own lives. Being filled with the Holy Spirit, we must be ready to proclaim this mission entrusted by the apostles until the end of the world</a:t>
            </a:r>
            <a:r>
              <a:rPr lang="en-US" sz="2500" dirty="0">
                <a:solidFill>
                  <a:srgbClr val="00B0F0"/>
                </a:solidFill>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It should be executed through the Church. Our responsibility to the Church is but the responsibility to Jesus. </a:t>
            </a:r>
            <a:r>
              <a:rPr lang="en-US" sz="2500" dirty="0" err="1">
                <a:latin typeface="Arial Narrow" pitchFamily="34" charset="0"/>
                <a:cs typeface="Times New Roman" pitchFamily="18" charset="0"/>
              </a:rPr>
              <a:t>Chrismation</a:t>
            </a:r>
            <a:r>
              <a:rPr lang="en-US" sz="2500" dirty="0">
                <a:latin typeface="Arial Narrow" pitchFamily="34" charset="0"/>
                <a:cs typeface="Times New Roman" pitchFamily="18" charset="0"/>
              </a:rPr>
              <a:t> grants us the necessary blessings and grace to be an active member of the Church and live in the mission with Christ</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Let </a:t>
            </a:r>
            <a:r>
              <a:rPr lang="en-US" sz="2500" dirty="0">
                <a:latin typeface="Arial Narrow" pitchFamily="34" charset="0"/>
                <a:cs typeface="Times New Roman" pitchFamily="18" charset="0"/>
              </a:rPr>
              <a:t>us receive the sacraments of Baptism, </a:t>
            </a:r>
            <a:r>
              <a:rPr lang="en-US" sz="2500" dirty="0" err="1">
                <a:latin typeface="Arial Narrow" pitchFamily="34" charset="0"/>
                <a:cs typeface="Times New Roman" pitchFamily="18" charset="0"/>
              </a:rPr>
              <a:t>Chrismation</a:t>
            </a:r>
            <a:r>
              <a:rPr lang="en-US" sz="2500" dirty="0">
                <a:latin typeface="Arial Narrow" pitchFamily="34" charset="0"/>
                <a:cs typeface="Times New Roman" pitchFamily="18" charset="0"/>
              </a:rPr>
              <a:t> and the Eucharist and become firm in faith so as to produce good fruits of faith and love.</a:t>
            </a:r>
            <a:endParaRPr lang="en-US" sz="2500" dirty="0">
              <a:solidFill>
                <a:srgbClr val="FF0000"/>
              </a:solidFill>
              <a:latin typeface="Arial Narrow" pitchFamily="34" charset="0"/>
              <a:cs typeface="Times New Roman" pitchFamily="18" charset="0"/>
            </a:endParaRPr>
          </a:p>
        </p:txBody>
      </p:sp>
      <p:sp>
        <p:nvSpPr>
          <p:cNvPr id="5" name="TextBox 4"/>
          <p:cNvSpPr txBox="1"/>
          <p:nvPr/>
        </p:nvSpPr>
        <p:spPr>
          <a:xfrm>
            <a:off x="0" y="202049"/>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IMPARTS STRENGTH TO THE CHRISTIAN </a:t>
            </a:r>
            <a:r>
              <a:rPr lang="en-US" sz="3500" b="1" dirty="0">
                <a:solidFill>
                  <a:srgbClr val="FF0000"/>
                </a:solidFill>
                <a:latin typeface="Cooper Std Black" pitchFamily="18" charset="0"/>
                <a:cs typeface="Times New Roman" pitchFamily="18" charset="0"/>
              </a:rPr>
              <a:t>LIFE</a:t>
            </a:r>
            <a:endParaRPr lang="en-US" sz="2500" b="1" dirty="0">
              <a:solidFill>
                <a:srgbClr val="00B0F0"/>
              </a:solidFill>
              <a:latin typeface="Cooper Std Black" pitchFamily="18" charset="0"/>
              <a:cs typeface="Times New Roman" pitchFamily="18" charset="0"/>
            </a:endParaRPr>
          </a:p>
        </p:txBody>
      </p:sp>
      <p:pic>
        <p:nvPicPr>
          <p:cNvPr id="9" name="Picture 8" descr="mobile 032"/>
          <p:cNvPicPr>
            <a:picLocks noChangeAspect="1" noChangeArrowheads="1" noCrop="1"/>
          </p:cNvPicPr>
          <p:nvPr/>
        </p:nvPicPr>
        <p:blipFill>
          <a:blip r:embed="rId2" cstate="print"/>
          <a:srcRect/>
          <a:stretch>
            <a:fillRect/>
          </a:stretch>
        </p:blipFill>
        <p:spPr bwMode="auto">
          <a:xfrm rot="19266774">
            <a:off x="6933938" y="901305"/>
            <a:ext cx="1257057" cy="928432"/>
          </a:xfrm>
          <a:prstGeom prst="rect">
            <a:avLst/>
          </a:prstGeom>
          <a:noFill/>
          <a:ln w="9525">
            <a:noFill/>
            <a:miter lim="800000"/>
            <a:headEnd/>
            <a:tailEnd/>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p:cTn id="31"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3" end="3"/>
                                            </p:txEl>
                                          </p:spTgt>
                                        </p:tgtEl>
                                        <p:attrNameLst>
                                          <p:attrName>ppt_h</p:attrName>
                                        </p:attrNameLst>
                                      </p:cBhvr>
                                      <p:tavLst>
                                        <p:tav tm="0">
                                          <p:val>
                                            <p:fltVal val="0"/>
                                          </p:val>
                                        </p:tav>
                                        <p:tav tm="100000">
                                          <p:val>
                                            <p:strVal val="#ppt_h"/>
                                          </p:val>
                                        </p:tav>
                                      </p:tavLst>
                                    </p:anim>
                                  </p:childTnLst>
                                </p:cTn>
                              </p:par>
                              <p:par>
                                <p:cTn id="33"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34" dur="2000" fill="hold"/>
                                        <p:tgtEl>
                                          <p:spTgt spid="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rved Right Arrow 10"/>
          <p:cNvSpPr/>
          <p:nvPr/>
        </p:nvSpPr>
        <p:spPr>
          <a:xfrm rot="10800000" flipH="1">
            <a:off x="457200" y="1371600"/>
            <a:ext cx="2743200" cy="1142999"/>
          </a:xfrm>
          <a:prstGeom prst="curvedRight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rved Left Arrow 11"/>
          <p:cNvSpPr/>
          <p:nvPr/>
        </p:nvSpPr>
        <p:spPr>
          <a:xfrm rot="10800000" flipH="1">
            <a:off x="5943600" y="1447801"/>
            <a:ext cx="2743200" cy="1142999"/>
          </a:xfrm>
          <a:prstGeom prst="curvedLeft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urved Up Arrow 12"/>
          <p:cNvSpPr/>
          <p:nvPr/>
        </p:nvSpPr>
        <p:spPr>
          <a:xfrm rot="20722228" flipH="1">
            <a:off x="585943" y="4591389"/>
            <a:ext cx="2743200" cy="1371601"/>
          </a:xfrm>
          <a:prstGeom prst="curvedUp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rved Down Arrow 13"/>
          <p:cNvSpPr/>
          <p:nvPr/>
        </p:nvSpPr>
        <p:spPr>
          <a:xfrm rot="1471849" flipV="1">
            <a:off x="5761016" y="4446679"/>
            <a:ext cx="2743200" cy="1450100"/>
          </a:xfrm>
          <a:prstGeom prst="curvedDown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914400" y="1828800"/>
            <a:ext cx="7315200" cy="3657600"/>
          </a:xfrm>
          <a:prstGeom prst="ellipse">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00"/>
                </a:solidFill>
                <a:latin typeface="Cooper Std Black" pitchFamily="18" charset="0"/>
                <a:cs typeface="Times New Roman" pitchFamily="18" charset="0"/>
              </a:rPr>
              <a:t>LET US</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READ AND MEDITATE </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THE WORD OF GOD</a:t>
            </a:r>
            <a:r>
              <a:rPr lang="en-US" sz="3500" b="1" dirty="0">
                <a:solidFill>
                  <a:srgbClr val="FF00FF"/>
                </a:solidFill>
                <a:latin typeface="Cooper Std Black" pitchFamily="18" charset="0"/>
                <a:cs typeface="Times New Roman" pitchFamily="18" charset="0"/>
              </a:rPr>
              <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4343400"/>
            <a:ext cx="8686800" cy="533400"/>
          </a:xfrm>
        </p:spPr>
        <p:txBody>
          <a:bodyPr>
            <a:noAutofit/>
          </a:bodyPr>
          <a:lstStyle/>
          <a:p>
            <a:pPr algn="ctr">
              <a:buNone/>
            </a:pPr>
            <a:r>
              <a:rPr lang="pt-BR" sz="3000" b="1" dirty="0">
                <a:solidFill>
                  <a:schemeClr val="tx1"/>
                </a:solidFill>
                <a:latin typeface="Arial Narrow" pitchFamily="34" charset="0"/>
                <a:cs typeface="Times New Roman" pitchFamily="18" charset="0"/>
              </a:rPr>
              <a:t> (Jn. 3 : 1 - 8)</a:t>
            </a:r>
            <a:endParaRPr lang="en-US" sz="3000" b="1"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solidFill>
            <a:schemeClr val="bg1"/>
          </a:solidFill>
          <a:ln>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A Verse to Remember</a:t>
            </a:r>
          </a:p>
        </p:txBody>
      </p:sp>
      <p:sp>
        <p:nvSpPr>
          <p:cNvPr id="5" name="Content Placeholder 2"/>
          <p:cNvSpPr>
            <a:spLocks noGrp="1"/>
          </p:cNvSpPr>
          <p:nvPr>
            <p:ph idx="1"/>
          </p:nvPr>
        </p:nvSpPr>
        <p:spPr>
          <a:xfrm>
            <a:off x="685800" y="3733800"/>
            <a:ext cx="7696200" cy="1981200"/>
          </a:xfrm>
        </p:spPr>
        <p:txBody>
          <a:bodyPr>
            <a:noAutofit/>
          </a:bodyPr>
          <a:lstStyle/>
          <a:p>
            <a:pPr algn="ctr">
              <a:buNone/>
            </a:pPr>
            <a:r>
              <a:rPr lang="en-US" sz="3000" dirty="0">
                <a:solidFill>
                  <a:schemeClr val="tx1"/>
                </a:solidFill>
                <a:latin typeface="Arial Narrow" pitchFamily="34" charset="0"/>
                <a:cs typeface="Times New Roman" pitchFamily="18" charset="0"/>
              </a:rPr>
              <a:t>“Very truly, I tell you, no one can enter the kingdom of God without being born of water and Spirit” </a:t>
            </a:r>
          </a:p>
          <a:p>
            <a:pPr algn="ctr">
              <a:buNone/>
            </a:pPr>
            <a:r>
              <a:rPr lang="en-US" sz="3000" dirty="0">
                <a:solidFill>
                  <a:schemeClr val="tx1"/>
                </a:solidFill>
                <a:latin typeface="Arial Narrow" pitchFamily="34" charset="0"/>
                <a:cs typeface="Times New Roman" pitchFamily="18" charset="0"/>
              </a:rPr>
              <a:t>(Jn. 3:5)</a:t>
            </a:r>
          </a:p>
        </p:txBody>
      </p:sp>
      <p:sp>
        <p:nvSpPr>
          <p:cNvPr id="7" name="5-Point Star 6"/>
          <p:cNvSpPr/>
          <p:nvPr/>
        </p:nvSpPr>
        <p:spPr>
          <a:xfrm>
            <a:off x="1143000" y="1981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743200" y="152400"/>
            <a:ext cx="35814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1554272"/>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10</a:t>
            </a:r>
          </a:p>
          <a:p>
            <a:pPr algn="ctr"/>
            <a:endParaRPr lang="en-US" sz="3000" b="1" dirty="0">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THE SACRAMENTS OF INITIATION</a:t>
            </a:r>
          </a:p>
        </p:txBody>
      </p:sp>
      <p:pic>
        <p:nvPicPr>
          <p:cNvPr id="8" name="Picture 3" descr="D:\web photo\lession 9\2\116_object.jpg"/>
          <p:cNvPicPr>
            <a:picLocks noChangeAspect="1" noChangeArrowheads="1"/>
          </p:cNvPicPr>
          <p:nvPr/>
        </p:nvPicPr>
        <p:blipFill>
          <a:blip r:embed="rId2" cstate="print"/>
          <a:srcRect t="22313" b="8742"/>
          <a:stretch>
            <a:fillRect/>
          </a:stretch>
        </p:blipFill>
        <p:spPr bwMode="auto">
          <a:xfrm>
            <a:off x="0" y="2209800"/>
            <a:ext cx="9144000" cy="4419600"/>
          </a:xfrm>
          <a:prstGeom prst="rect">
            <a:avLst/>
          </a:prstGeom>
          <a:noFill/>
        </p:spPr>
      </p:pic>
    </p:spTree>
    <p:extLst>
      <p:ext uri="{BB962C8B-B14F-4D97-AF65-F5344CB8AC3E}">
        <p14:creationId xmlns:p14="http://schemas.microsoft.com/office/powerpoint/2010/main" xmlns=""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209800"/>
            <a:ext cx="9144000" cy="838200"/>
          </a:xfrm>
        </p:spPr>
        <p:txBody>
          <a:bodyPr>
            <a:normAutofit/>
          </a:bodyPr>
          <a:lstStyle/>
          <a:p>
            <a:pPr algn="ctr"/>
            <a:r>
              <a:rPr lang="en-US" sz="3500" b="1" dirty="0">
                <a:solidFill>
                  <a:srgbClr val="7030A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152400" y="3352800"/>
            <a:ext cx="67818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 Jesus, who granted us the </a:t>
            </a:r>
            <a:r>
              <a:rPr lang="en-US" sz="3000" dirty="0" err="1">
                <a:solidFill>
                  <a:schemeClr val="tx1"/>
                </a:solidFill>
                <a:latin typeface="Arial Narrow" pitchFamily="34" charset="0"/>
                <a:cs typeface="Times New Roman" pitchFamily="18" charset="0"/>
              </a:rPr>
              <a:t>favour</a:t>
            </a:r>
            <a:r>
              <a:rPr lang="en-US" sz="3000" dirty="0">
                <a:solidFill>
                  <a:schemeClr val="tx1"/>
                </a:solidFill>
                <a:latin typeface="Arial Narrow" pitchFamily="34" charset="0"/>
                <a:cs typeface="Times New Roman" pitchFamily="18" charset="0"/>
              </a:rPr>
              <a:t> to become children of God through baptism, please bless us to fill ourselves with the Holy Spirit and bear witness to the gospel.</a:t>
            </a:r>
            <a:endParaRPr lang="en-US" sz="3000" dirty="0">
              <a:solidFill>
                <a:schemeClr val="tx1"/>
              </a:solidFill>
              <a:latin typeface="Arial Narrow" pitchFamily="34" charset="0"/>
              <a:cs typeface="Times New Roman" pitchFamily="18" charset="0"/>
            </a:endParaRP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2514600"/>
            <a:ext cx="8763000" cy="2743200"/>
          </a:xfrm>
          <a:prstGeom prst="rect">
            <a:avLst/>
          </a:prstGeom>
          <a:solidFill>
            <a:srgbClr val="CC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7338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lead a life befitting a child of God and bear witness to love.</a:t>
            </a:r>
            <a:endParaRPr lang="en-US" sz="3000"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676400"/>
            <a:ext cx="8991600" cy="3505200"/>
          </a:xfrm>
          <a:prstGeom prst="rect">
            <a:avLst/>
          </a:prstGeo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81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0574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Teachings of the Fathers of the Church </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76200" y="3048000"/>
            <a:ext cx="8991600" cy="914400"/>
          </a:xfrm>
        </p:spPr>
        <p:txBody>
          <a:bodyPr>
            <a:noAutofit/>
          </a:bodyPr>
          <a:lstStyle/>
          <a:p>
            <a:pPr algn="ctr">
              <a:buNone/>
            </a:pPr>
            <a:r>
              <a:rPr lang="en-US" sz="3000" dirty="0">
                <a:solidFill>
                  <a:schemeClr val="tx1"/>
                </a:solidFill>
                <a:latin typeface="Arial Narrow" pitchFamily="34" charset="0"/>
                <a:cs typeface="Times New Roman" pitchFamily="18" charset="0"/>
              </a:rPr>
              <a:t>O! How beautiful is the womb (the font) that begot a painless </a:t>
            </a:r>
          </a:p>
          <a:p>
            <a:pPr algn="ctr">
              <a:buNone/>
            </a:pPr>
            <a:r>
              <a:rPr lang="en-US" sz="3000" dirty="0">
                <a:solidFill>
                  <a:schemeClr val="tx1"/>
                </a:solidFill>
                <a:latin typeface="Arial Narrow" pitchFamily="34" charset="0"/>
                <a:cs typeface="Times New Roman" pitchFamily="18" charset="0"/>
              </a:rPr>
              <a:t>birth to the children of the kingdom. Grace this womb begets, the altar would sustain them. Their children drink no milk, but feed on perfect bread. (St. </a:t>
            </a:r>
            <a:r>
              <a:rPr lang="en-US" sz="3000" dirty="0" err="1">
                <a:solidFill>
                  <a:schemeClr val="tx1"/>
                </a:solidFill>
                <a:latin typeface="Arial Narrow" pitchFamily="34" charset="0"/>
                <a:cs typeface="Times New Roman" pitchFamily="18" charset="0"/>
              </a:rPr>
              <a:t>Ephrem</a:t>
            </a:r>
            <a:r>
              <a:rPr lang="en-US" sz="3000" dirty="0">
                <a:solidFill>
                  <a:schemeClr val="tx1"/>
                </a:solidFill>
                <a:latin typeface="Arial Narrow" pitchFamily="34" charset="0"/>
                <a:cs typeface="Times New Roman" pitchFamily="18" charset="0"/>
              </a:rPr>
              <a:t>)</a:t>
            </a:r>
          </a:p>
        </p:txBody>
      </p:sp>
      <p:sp>
        <p:nvSpPr>
          <p:cNvPr id="16" name="Sun 15"/>
          <p:cNvSpPr/>
          <p:nvPr/>
        </p:nvSpPr>
        <p:spPr>
          <a:xfrm>
            <a:off x="4114800" y="51816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7620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066800"/>
            <a:ext cx="91440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914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Questions</a:t>
            </a:r>
          </a:p>
        </p:txBody>
      </p:sp>
      <p:sp>
        <p:nvSpPr>
          <p:cNvPr id="5" name="Content Placeholder 2"/>
          <p:cNvSpPr>
            <a:spLocks noGrp="1"/>
          </p:cNvSpPr>
          <p:nvPr>
            <p:ph idx="1"/>
          </p:nvPr>
        </p:nvSpPr>
        <p:spPr>
          <a:xfrm>
            <a:off x="381000" y="1905000"/>
            <a:ext cx="8382000" cy="1447800"/>
          </a:xfrm>
        </p:spPr>
        <p:txBody>
          <a:bodyPr>
            <a:noAutofit/>
          </a:bodyPr>
          <a:lstStyle/>
          <a:p>
            <a:pPr marL="347663" indent="-347663" algn="just">
              <a:buNone/>
            </a:pPr>
            <a:r>
              <a:rPr lang="en-US" sz="2800" dirty="0">
                <a:solidFill>
                  <a:schemeClr val="tx1"/>
                </a:solidFill>
                <a:latin typeface="Arial Narrow" pitchFamily="34" charset="0"/>
                <a:cs typeface="Times New Roman" pitchFamily="18" charset="0"/>
              </a:rPr>
              <a:t>1.	Name the sacraments of initiation. Why do we qualify them thus?</a:t>
            </a:r>
          </a:p>
          <a:p>
            <a:pPr marL="347663" indent="-347663" algn="just">
              <a:buNone/>
            </a:pPr>
            <a:r>
              <a:rPr lang="en-US" sz="2800" dirty="0">
                <a:solidFill>
                  <a:schemeClr val="tx1"/>
                </a:solidFill>
                <a:latin typeface="Arial Narrow" pitchFamily="34" charset="0"/>
                <a:cs typeface="Times New Roman" pitchFamily="18" charset="0"/>
              </a:rPr>
              <a:t>2.	Why did the ancient Church administer the sacraments of initiation together?</a:t>
            </a:r>
          </a:p>
          <a:p>
            <a:pPr marL="347663" indent="-347663" algn="just">
              <a:buNone/>
            </a:pPr>
            <a:r>
              <a:rPr lang="en-US" sz="2800" dirty="0">
                <a:solidFill>
                  <a:schemeClr val="tx1"/>
                </a:solidFill>
                <a:latin typeface="Arial Narrow" pitchFamily="34" charset="0"/>
                <a:cs typeface="Times New Roman" pitchFamily="18" charset="0"/>
              </a:rPr>
              <a:t>3.	Baptism is a sharing in the death and resurrection of Jesus.  Elucidate.</a:t>
            </a:r>
          </a:p>
          <a:p>
            <a:pPr marL="347663" indent="-347663" algn="just">
              <a:buNone/>
            </a:pPr>
            <a:r>
              <a:rPr lang="en-US" sz="2800" dirty="0">
                <a:solidFill>
                  <a:schemeClr val="tx1"/>
                </a:solidFill>
                <a:latin typeface="Arial Narrow" pitchFamily="34" charset="0"/>
                <a:cs typeface="Times New Roman" pitchFamily="18" charset="0"/>
              </a:rPr>
              <a:t>4.	</a:t>
            </a:r>
            <a:r>
              <a:rPr lang="en-US" sz="2800" dirty="0" err="1">
                <a:solidFill>
                  <a:schemeClr val="tx1"/>
                </a:solidFill>
                <a:latin typeface="Arial Narrow" pitchFamily="34" charset="0"/>
                <a:cs typeface="Times New Roman" pitchFamily="18" charset="0"/>
              </a:rPr>
              <a:t>Chrismation</a:t>
            </a:r>
            <a:r>
              <a:rPr lang="en-US" sz="2800" dirty="0">
                <a:solidFill>
                  <a:schemeClr val="tx1"/>
                </a:solidFill>
                <a:latin typeface="Arial Narrow" pitchFamily="34" charset="0"/>
                <a:cs typeface="Times New Roman" pitchFamily="18" charset="0"/>
              </a:rPr>
              <a:t> leads a person born anew through baptism into Christian   maturity. Explain. </a:t>
            </a:r>
          </a:p>
          <a:p>
            <a:pPr marL="347663" indent="-347663" algn="just">
              <a:buNone/>
            </a:pPr>
            <a:r>
              <a:rPr lang="en-US" sz="2800" dirty="0">
                <a:solidFill>
                  <a:schemeClr val="tx1"/>
                </a:solidFill>
                <a:latin typeface="Arial Narrow" pitchFamily="34" charset="0"/>
                <a:cs typeface="Times New Roman" pitchFamily="18" charset="0"/>
              </a:rPr>
              <a:t>5.	Write short note on: </a:t>
            </a:r>
            <a:r>
              <a:rPr lang="en-US" sz="2800" dirty="0" err="1">
                <a:solidFill>
                  <a:schemeClr val="tx1"/>
                </a:solidFill>
                <a:latin typeface="Arial Narrow" pitchFamily="34" charset="0"/>
                <a:cs typeface="Times New Roman" pitchFamily="18" charset="0"/>
              </a:rPr>
              <a:t>Chrismation</a:t>
            </a:r>
            <a:r>
              <a:rPr lang="en-US" sz="2800" dirty="0">
                <a:solidFill>
                  <a:schemeClr val="tx1"/>
                </a:solidFill>
                <a:latin typeface="Arial Narrow" pitchFamily="34" charset="0"/>
                <a:cs typeface="Times New Roman" pitchFamily="18" charset="0"/>
              </a:rPr>
              <a:t> and the Christian life.</a:t>
            </a:r>
            <a:endParaRPr lang="en-US" sz="2800" dirty="0">
              <a:solidFill>
                <a:schemeClr val="tx1"/>
              </a:solidFill>
              <a:latin typeface="Arial Narrow" pitchFamily="34" charset="0"/>
              <a:cs typeface="Times New Roman" pitchFamily="18" charset="0"/>
            </a:endParaRPr>
          </a:p>
        </p:txBody>
      </p:sp>
      <p:sp>
        <p:nvSpPr>
          <p:cNvPr id="7" name="Rectangle 6"/>
          <p:cNvSpPr/>
          <p:nvPr/>
        </p:nvSpPr>
        <p:spPr>
          <a:xfrm>
            <a:off x="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640080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9"/>
          <p:cNvGrpSpPr/>
          <p:nvPr/>
        </p:nvGrpSpPr>
        <p:grpSpPr>
          <a:xfrm>
            <a:off x="0" y="6400800"/>
            <a:ext cx="9144000" cy="152401"/>
            <a:chOff x="0" y="6553198"/>
            <a:chExt cx="9144000" cy="152401"/>
          </a:xfrm>
        </p:grpSpPr>
        <p:sp>
          <p:nvSpPr>
            <p:cNvPr id="6" name="Rectangle 5"/>
            <p:cNvSpPr/>
            <p:nvPr/>
          </p:nvSpPr>
          <p:spPr>
            <a:xfrm>
              <a:off x="0" y="6553198"/>
              <a:ext cx="4572000" cy="152401"/>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10800000">
              <a:off x="4572000" y="6553199"/>
              <a:ext cx="4572000" cy="152399"/>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04800" y="2895600"/>
            <a:ext cx="8458200" cy="3785652"/>
          </a:xfrm>
          <a:prstGeom prst="rect">
            <a:avLst/>
          </a:prstGeom>
          <a:noFill/>
        </p:spPr>
        <p:txBody>
          <a:bodyPr wrap="square" rtlCol="0">
            <a:spAutoFit/>
          </a:bodyPr>
          <a:lstStyle/>
          <a:p>
            <a:pPr algn="just"/>
            <a:r>
              <a:rPr lang="en-US" sz="2400" dirty="0">
                <a:latin typeface="Arial Narrow" pitchFamily="34" charset="0"/>
                <a:cs typeface="Times New Roman" pitchFamily="18" charset="0"/>
              </a:rPr>
              <a:t>	As per the earlier instruction, after the resurrection of Jesus, all his eleven apostles went to mount Olive. The resurrected Jesus appeared, there, to them; they worshipped him. Approaching them Jesus said: </a:t>
            </a:r>
          </a:p>
          <a:p>
            <a:pPr algn="just"/>
            <a:r>
              <a:rPr lang="en-US" sz="2400" dirty="0">
                <a:latin typeface="Arial Narrow" pitchFamily="34" charset="0"/>
                <a:cs typeface="Times New Roman" pitchFamily="18" charset="0"/>
              </a:rPr>
              <a:t>	</a:t>
            </a:r>
            <a:r>
              <a:rPr lang="en-US" sz="2400" dirty="0">
                <a:solidFill>
                  <a:srgbClr val="FF0000"/>
                </a:solidFill>
                <a:latin typeface="Arial Narrow" pitchFamily="34" charset="0"/>
                <a:cs typeface="Times New Roman" pitchFamily="18" charset="0"/>
              </a:rPr>
              <a:t>“All authority in heaven and on earth has been given to me. Go therefore, and make disciples of all nations, baptizing them in the name of the Father and of the Son and of the Holy Spirit, and teaching them to obey everything that I have commanded you. And, remember, I am with you always, to the end of the age.” </a:t>
            </a:r>
            <a:r>
              <a:rPr lang="en-US" sz="2400" dirty="0">
                <a:latin typeface="Arial Narrow" pitchFamily="34" charset="0"/>
                <a:cs typeface="Times New Roman" pitchFamily="18" charset="0"/>
              </a:rPr>
              <a:t>(Mt. 28:18-20). </a:t>
            </a:r>
          </a:p>
          <a:p>
            <a:pPr algn="just"/>
            <a:r>
              <a:rPr lang="en-US" sz="2400" dirty="0">
                <a:latin typeface="Arial Narrow" pitchFamily="34" charset="0"/>
                <a:cs typeface="Times New Roman" pitchFamily="18" charset="0"/>
              </a:rPr>
              <a:t>	The Church is at present, continuing this mission entrusted to her by Jesus.</a:t>
            </a:r>
          </a:p>
        </p:txBody>
      </p:sp>
      <p:pic>
        <p:nvPicPr>
          <p:cNvPr id="5" name="Picture 5" descr="http://3.bp.blogspot.com/-NGQ2rzW0LGQ/UdxVp4GNGBI/AAAAAAAAAS8/Duy9M_AbB5Q/s1600/12+apostles.jpg"/>
          <p:cNvPicPr>
            <a:picLocks noChangeAspect="1" noChangeArrowheads="1"/>
          </p:cNvPicPr>
          <p:nvPr/>
        </p:nvPicPr>
        <p:blipFill>
          <a:blip r:embed="rId2" cstate="print"/>
          <a:srcRect t="23810"/>
          <a:stretch>
            <a:fillRect/>
          </a:stretch>
        </p:blipFill>
        <p:spPr bwMode="auto">
          <a:xfrm>
            <a:off x="2133600" y="0"/>
            <a:ext cx="4800600" cy="27432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04800" y="1094125"/>
            <a:ext cx="8458200" cy="3477875"/>
          </a:xfrm>
          <a:prstGeom prst="rect">
            <a:avLst/>
          </a:prstGeom>
          <a:noFill/>
        </p:spPr>
        <p:txBody>
          <a:bodyPr wrap="square" rtlCol="0">
            <a:spAutoFit/>
          </a:bodyPr>
          <a:lstStyle/>
          <a:p>
            <a:pPr algn="just"/>
            <a:r>
              <a:rPr lang="en-US" sz="2200" dirty="0">
                <a:latin typeface="Arial Narrow" pitchFamily="34" charset="0"/>
                <a:cs typeface="Times New Roman" pitchFamily="18" charset="0"/>
              </a:rPr>
              <a:t>	</a:t>
            </a:r>
            <a:r>
              <a:rPr lang="en-US" sz="2200" dirty="0">
                <a:solidFill>
                  <a:srgbClr val="FF0000"/>
                </a:solidFill>
                <a:latin typeface="Arial Narrow" pitchFamily="34" charset="0"/>
                <a:cs typeface="Times New Roman" pitchFamily="18" charset="0"/>
              </a:rPr>
              <a:t>Baptism, </a:t>
            </a:r>
            <a:r>
              <a:rPr lang="en-US" sz="2200" dirty="0" err="1">
                <a:solidFill>
                  <a:srgbClr val="FF0000"/>
                </a:solidFill>
                <a:latin typeface="Arial Narrow" pitchFamily="34" charset="0"/>
                <a:cs typeface="Times New Roman" pitchFamily="18" charset="0"/>
              </a:rPr>
              <a:t>Chrismation</a:t>
            </a:r>
            <a:r>
              <a:rPr lang="en-US" sz="2200" dirty="0">
                <a:solidFill>
                  <a:srgbClr val="FF0000"/>
                </a:solidFill>
                <a:latin typeface="Arial Narrow" pitchFamily="34" charset="0"/>
                <a:cs typeface="Times New Roman" pitchFamily="18" charset="0"/>
              </a:rPr>
              <a:t> and Holy Eucharist are called the Sacraments of Initiation because they initiate a person into the mystery of the Messiah as well as into the Church community. </a:t>
            </a:r>
          </a:p>
          <a:p>
            <a:pPr algn="just"/>
            <a:endParaRPr lang="en-US" sz="2200" dirty="0">
              <a:solidFill>
                <a:srgbClr val="FF0000"/>
              </a:solidFill>
              <a:latin typeface="Arial Narrow" pitchFamily="34" charset="0"/>
              <a:cs typeface="Times New Roman" pitchFamily="18" charset="0"/>
            </a:endParaRPr>
          </a:p>
          <a:p>
            <a:pPr algn="just"/>
            <a:r>
              <a:rPr lang="en-US" sz="2200" dirty="0">
                <a:solidFill>
                  <a:srgbClr val="FF0000"/>
                </a:solidFill>
                <a:latin typeface="Arial Narrow" pitchFamily="34" charset="0"/>
                <a:cs typeface="Times New Roman" pitchFamily="18" charset="0"/>
              </a:rPr>
              <a:t>	</a:t>
            </a:r>
            <a:r>
              <a:rPr lang="en-US" sz="2200" dirty="0">
                <a:latin typeface="Arial Narrow" pitchFamily="34" charset="0"/>
                <a:cs typeface="Times New Roman" pitchFamily="18" charset="0"/>
              </a:rPr>
              <a:t>A  person  starts  his  Christian  life  with  these  sacraments  and  so  they  are called  the sacraments of initiation. (Catechism of the Catholic Church 1212). The faithful are born anew by Baptism , strengthened by the sacrament of </a:t>
            </a:r>
            <a:r>
              <a:rPr lang="en-US" sz="2200" dirty="0" err="1">
                <a:latin typeface="Arial Narrow" pitchFamily="34" charset="0"/>
                <a:cs typeface="Times New Roman" pitchFamily="18" charset="0"/>
              </a:rPr>
              <a:t>Chrismation</a:t>
            </a:r>
            <a:r>
              <a:rPr lang="en-US" sz="2200" dirty="0">
                <a:latin typeface="Arial Narrow" pitchFamily="34" charset="0"/>
                <a:cs typeface="Times New Roman" pitchFamily="18" charset="0"/>
              </a:rPr>
              <a:t>, and receive in the Eucharist, the food of eternal life. Thus, a person is born in the Church and grows in divine life. Hence, in the early centuries, these three sacraments were given  together.</a:t>
            </a:r>
          </a:p>
        </p:txBody>
      </p:sp>
      <p:sp>
        <p:nvSpPr>
          <p:cNvPr id="5" name="TextBox 4"/>
          <p:cNvSpPr txBox="1"/>
          <p:nvPr/>
        </p:nvSpPr>
        <p:spPr>
          <a:xfrm>
            <a:off x="304800" y="4724400"/>
            <a:ext cx="8458200" cy="1785104"/>
          </a:xfrm>
          <a:prstGeom prst="rect">
            <a:avLst/>
          </a:prstGeom>
          <a:noFill/>
        </p:spPr>
        <p:txBody>
          <a:bodyPr wrap="square" rtlCol="0">
            <a:spAutoFit/>
          </a:bodyPr>
          <a:lstStyle/>
          <a:p>
            <a:pPr algn="just"/>
            <a:r>
              <a:rPr lang="en-US" sz="2200" dirty="0">
                <a:latin typeface="Arial Narrow" pitchFamily="34" charset="0"/>
                <a:cs typeface="Times New Roman" pitchFamily="18" charset="0"/>
              </a:rPr>
              <a:t>	In the Eastern Churches, administering these three sacraments together is even today, being continued.  The candidate is given Baptism and </a:t>
            </a:r>
            <a:r>
              <a:rPr lang="en-US" sz="2200" dirty="0" err="1">
                <a:latin typeface="Arial Narrow" pitchFamily="34" charset="0"/>
                <a:cs typeface="Times New Roman" pitchFamily="18" charset="0"/>
              </a:rPr>
              <a:t>Chrismation</a:t>
            </a:r>
            <a:r>
              <a:rPr lang="en-US" sz="2200" dirty="0">
                <a:latin typeface="Arial Narrow" pitchFamily="34" charset="0"/>
                <a:cs typeface="Times New Roman" pitchFamily="18" charset="0"/>
              </a:rPr>
              <a:t>, first of all, and then the holy Eucharist. The treatise '</a:t>
            </a:r>
            <a:r>
              <a:rPr lang="en-US" sz="2200" dirty="0" err="1">
                <a:latin typeface="Arial Narrow" pitchFamily="34" charset="0"/>
                <a:cs typeface="Times New Roman" pitchFamily="18" charset="0"/>
              </a:rPr>
              <a:t>Apostolie</a:t>
            </a:r>
            <a:r>
              <a:rPr lang="en-US" sz="2200" dirty="0">
                <a:latin typeface="Arial Narrow" pitchFamily="34" charset="0"/>
                <a:cs typeface="Times New Roman" pitchFamily="18" charset="0"/>
              </a:rPr>
              <a:t> Tradition ' of St. </a:t>
            </a:r>
            <a:r>
              <a:rPr lang="en-US" sz="2200" dirty="0" err="1">
                <a:latin typeface="Arial Narrow" pitchFamily="34" charset="0"/>
                <a:cs typeface="Times New Roman" pitchFamily="18" charset="0"/>
              </a:rPr>
              <a:t>Hippolytus</a:t>
            </a:r>
            <a:r>
              <a:rPr lang="en-US" sz="2200" dirty="0">
                <a:latin typeface="Arial Narrow" pitchFamily="34" charset="0"/>
                <a:cs typeface="Times New Roman" pitchFamily="18" charset="0"/>
              </a:rPr>
              <a:t> (170-235) reports that Baptism, </a:t>
            </a:r>
            <a:r>
              <a:rPr lang="en-US" sz="2200" dirty="0" err="1">
                <a:latin typeface="Arial Narrow" pitchFamily="34" charset="0"/>
                <a:cs typeface="Times New Roman" pitchFamily="18" charset="0"/>
              </a:rPr>
              <a:t>Chrismation</a:t>
            </a:r>
            <a:r>
              <a:rPr lang="en-US" sz="2200" dirty="0">
                <a:latin typeface="Arial Narrow" pitchFamily="34" charset="0"/>
                <a:cs typeface="Times New Roman" pitchFamily="18" charset="0"/>
              </a:rPr>
              <a:t> and Holy Eucharist were administered together.</a:t>
            </a:r>
          </a:p>
        </p:txBody>
      </p:sp>
      <p:sp>
        <p:nvSpPr>
          <p:cNvPr id="6" name="TextBox 5"/>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THE SACRAMENTS OF INITIATION</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p:cTn id="25"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build="p"/>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1676400"/>
            <a:ext cx="4953000" cy="4693593"/>
          </a:xfrm>
          <a:prstGeom prst="rect">
            <a:avLst/>
          </a:prstGeom>
          <a:noFill/>
        </p:spPr>
        <p:txBody>
          <a:bodyPr wrap="square" rtlCol="0">
            <a:spAutoFit/>
          </a:bodyPr>
          <a:lstStyle/>
          <a:p>
            <a:pPr algn="just"/>
            <a:r>
              <a:rPr lang="en-US" sz="2300" dirty="0">
                <a:latin typeface="Arial Narrow" pitchFamily="34" charset="0"/>
                <a:cs typeface="Times New Roman" pitchFamily="18" charset="0"/>
              </a:rPr>
              <a:t>	We participate in the death and resurrection of Jesus and are born anew by baptism. In baptism, we die and resurrect with Jesus and become anew. St. Paul writes to Romans: </a:t>
            </a:r>
          </a:p>
          <a:p>
            <a:pPr algn="just"/>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a:t>
            </a:r>
            <a:r>
              <a:rPr lang="en-US" sz="2300" dirty="0">
                <a:solidFill>
                  <a:srgbClr val="FF0000"/>
                </a:solidFill>
                <a:latin typeface="Arial Narrow" pitchFamily="34" charset="0"/>
                <a:cs typeface="Times New Roman" pitchFamily="18" charset="0"/>
              </a:rPr>
              <a:t>“Do you not know that all of us who have been baptized into Christ Jesus were baptized into his death? Therefore, we have been buried with him by baptism into death so that, just as Christ was raised from the dead by the glory of the father, so we too might walk in the newness of life.</a:t>
            </a:r>
            <a:r>
              <a:rPr lang="en-US" sz="2300" dirty="0">
                <a:latin typeface="Arial Narrow" pitchFamily="34" charset="0"/>
                <a:cs typeface="Times New Roman" pitchFamily="18" charset="0"/>
              </a:rPr>
              <a:t> </a:t>
            </a:r>
            <a:r>
              <a:rPr lang="en-US" sz="1900" dirty="0">
                <a:latin typeface="Arial Narrow" pitchFamily="34" charset="0"/>
                <a:cs typeface="Times New Roman" pitchFamily="18" charset="0"/>
              </a:rPr>
              <a:t>(Rom. 6:3-4).</a:t>
            </a:r>
            <a:endParaRPr lang="en-US" sz="190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9144000" cy="1400383"/>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BAPTISM</a:t>
            </a:r>
          </a:p>
          <a:p>
            <a:pPr algn="ctr"/>
            <a:r>
              <a:rPr lang="en-US" sz="2500" b="1" dirty="0">
                <a:solidFill>
                  <a:srgbClr val="00B0F0"/>
                </a:solidFill>
                <a:latin typeface="Cooper Std Black" pitchFamily="18" charset="0"/>
                <a:cs typeface="Times New Roman" pitchFamily="18" charset="0"/>
              </a:rPr>
              <a:t>PARTICIPATION IN THE DEATH AND RESURRECTION OF JESUS</a:t>
            </a:r>
          </a:p>
        </p:txBody>
      </p:sp>
      <p:pic>
        <p:nvPicPr>
          <p:cNvPr id="10" name="Picture 2" descr="D:\web photo\lession 9\2\Pope Ben Baptism_Of_Child.jpg"/>
          <p:cNvPicPr>
            <a:picLocks noChangeAspect="1" noChangeArrowheads="1"/>
          </p:cNvPicPr>
          <p:nvPr/>
        </p:nvPicPr>
        <p:blipFill>
          <a:blip r:embed="rId2" cstate="print"/>
          <a:srcRect/>
          <a:stretch>
            <a:fillRect/>
          </a:stretch>
        </p:blipFill>
        <p:spPr bwMode="auto">
          <a:xfrm>
            <a:off x="5334000" y="1600200"/>
            <a:ext cx="3810000" cy="2438400"/>
          </a:xfrm>
          <a:prstGeom prst="rect">
            <a:avLst/>
          </a:prstGeom>
          <a:noFill/>
        </p:spPr>
      </p:pic>
      <p:pic>
        <p:nvPicPr>
          <p:cNvPr id="11" name="Picture 1"/>
          <p:cNvPicPr>
            <a:picLocks noChangeAspect="1" noChangeArrowheads="1"/>
          </p:cNvPicPr>
          <p:nvPr/>
        </p:nvPicPr>
        <p:blipFill>
          <a:blip r:embed="rId3" cstate="print"/>
          <a:srcRect/>
          <a:stretch>
            <a:fillRect/>
          </a:stretch>
        </p:blipFill>
        <p:spPr bwMode="auto">
          <a:xfrm>
            <a:off x="6152146" y="4038600"/>
            <a:ext cx="2382254" cy="2819400"/>
          </a:xfrm>
          <a:prstGeom prst="rect">
            <a:avLst/>
          </a:prstGeom>
          <a:noFill/>
          <a:ln w="9525">
            <a:noFill/>
            <a:miter lim="800000"/>
            <a:headEnd/>
            <a:tailEnd/>
          </a:ln>
          <a:effectLst/>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Flowchart: Alternate Process 7"/>
          <p:cNvSpPr/>
          <p:nvPr/>
        </p:nvSpPr>
        <p:spPr>
          <a:xfrm>
            <a:off x="4267200" y="152400"/>
            <a:ext cx="3962400" cy="4572000"/>
          </a:xfrm>
          <a:prstGeom prst="flowChartAlternateProcess">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8600" y="4842808"/>
            <a:ext cx="8686800" cy="1938992"/>
          </a:xfrm>
          <a:prstGeom prst="rect">
            <a:avLst/>
          </a:prstGeom>
          <a:noFill/>
        </p:spPr>
        <p:txBody>
          <a:bodyPr wrap="square" rtlCol="0">
            <a:spAutoFit/>
          </a:bodyPr>
          <a:lstStyle/>
          <a:p>
            <a:pPr algn="just"/>
            <a:r>
              <a:rPr lang="en-US" sz="3000" dirty="0">
                <a:solidFill>
                  <a:srgbClr val="00B0F0"/>
                </a:solidFill>
                <a:latin typeface="Arial Narrow" pitchFamily="34" charset="0"/>
                <a:cs typeface="Times New Roman" pitchFamily="18" charset="0"/>
              </a:rPr>
              <a:t>	The immersion in water, of the candidate for baptism, indicates his death together with Jesus; and the font is seen as a symbol of the tomb. </a:t>
            </a:r>
            <a:r>
              <a:rPr lang="en-US" sz="3000" dirty="0">
                <a:latin typeface="Arial Narrow" pitchFamily="34" charset="0"/>
                <a:cs typeface="Times New Roman" pitchFamily="18" charset="0"/>
              </a:rPr>
              <a:t>The rising up from the water denotes the resurrection with Jesus.</a:t>
            </a:r>
          </a:p>
        </p:txBody>
      </p:sp>
      <p:sp>
        <p:nvSpPr>
          <p:cNvPr id="6" name="TextBox 5"/>
          <p:cNvSpPr txBox="1"/>
          <p:nvPr/>
        </p:nvSpPr>
        <p:spPr>
          <a:xfrm>
            <a:off x="4572000" y="667702"/>
            <a:ext cx="3429000" cy="3447098"/>
          </a:xfrm>
          <a:prstGeom prst="rect">
            <a:avLst/>
          </a:prstGeom>
          <a:noFill/>
        </p:spPr>
        <p:txBody>
          <a:bodyPr wrap="square" rtlCol="0">
            <a:spAutoFit/>
          </a:bodyPr>
          <a:lstStyle/>
          <a:p>
            <a:pPr algn="ctr"/>
            <a:r>
              <a:rPr lang="en-US" sz="3000" b="1" dirty="0">
                <a:solidFill>
                  <a:srgbClr val="FF00FF"/>
                </a:solidFill>
                <a:latin typeface="Cooper Std Black" pitchFamily="18" charset="0"/>
                <a:ea typeface="Tahoma" pitchFamily="34" charset="0"/>
                <a:cs typeface="Times New Roman" pitchFamily="18" charset="0"/>
              </a:rPr>
              <a:t>ACTIVITY -1</a:t>
            </a:r>
          </a:p>
          <a:p>
            <a:pPr algn="ctr"/>
            <a:endParaRPr lang="en-US" sz="2000" b="1" dirty="0">
              <a:latin typeface="Times New Roman" pitchFamily="18" charset="0"/>
              <a:ea typeface="Tahoma" pitchFamily="34" charset="0"/>
              <a:cs typeface="Times New Roman" pitchFamily="18" charset="0"/>
            </a:endParaRPr>
          </a:p>
          <a:p>
            <a:pPr algn="ctr"/>
            <a:r>
              <a:rPr lang="en-US" sz="2100" dirty="0">
                <a:solidFill>
                  <a:srgbClr val="00B0F0"/>
                </a:solidFill>
                <a:latin typeface="Arial Narrow" pitchFamily="34" charset="0"/>
                <a:ea typeface="Tahoma" pitchFamily="34" charset="0"/>
                <a:cs typeface="Times New Roman" pitchFamily="18" charset="0"/>
              </a:rPr>
              <a:t>Divide the children into </a:t>
            </a:r>
          </a:p>
          <a:p>
            <a:pPr algn="ctr"/>
            <a:r>
              <a:rPr lang="en-US" sz="2100" dirty="0">
                <a:solidFill>
                  <a:srgbClr val="00B0F0"/>
                </a:solidFill>
                <a:latin typeface="Arial Narrow" pitchFamily="34" charset="0"/>
                <a:ea typeface="Tahoma" pitchFamily="34" charset="0"/>
                <a:cs typeface="Times New Roman" pitchFamily="18" charset="0"/>
              </a:rPr>
              <a:t>different groups and </a:t>
            </a:r>
          </a:p>
          <a:p>
            <a:pPr algn="ctr"/>
            <a:r>
              <a:rPr lang="en-US" sz="2100" dirty="0">
                <a:solidFill>
                  <a:srgbClr val="00B0F0"/>
                </a:solidFill>
                <a:latin typeface="Arial Narrow" pitchFamily="34" charset="0"/>
                <a:ea typeface="Tahoma" pitchFamily="34" charset="0"/>
                <a:cs typeface="Times New Roman" pitchFamily="18" charset="0"/>
              </a:rPr>
              <a:t>ask them to prepare a </a:t>
            </a:r>
          </a:p>
          <a:p>
            <a:pPr algn="ctr"/>
            <a:r>
              <a:rPr lang="en-US" sz="2100" dirty="0">
                <a:solidFill>
                  <a:srgbClr val="00B0F0"/>
                </a:solidFill>
                <a:latin typeface="Arial Narrow" pitchFamily="34" charset="0"/>
                <a:ea typeface="Tahoma" pitchFamily="34" charset="0"/>
                <a:cs typeface="Times New Roman" pitchFamily="18" charset="0"/>
              </a:rPr>
              <a:t>chart mentioning all the rites </a:t>
            </a:r>
          </a:p>
          <a:p>
            <a:pPr algn="ctr"/>
            <a:r>
              <a:rPr lang="en-US" sz="2100" dirty="0">
                <a:solidFill>
                  <a:srgbClr val="00B0F0"/>
                </a:solidFill>
                <a:latin typeface="Arial Narrow" pitchFamily="34" charset="0"/>
                <a:ea typeface="Tahoma" pitchFamily="34" charset="0"/>
                <a:cs typeface="Times New Roman" pitchFamily="18" charset="0"/>
              </a:rPr>
              <a:t>in the sacrament of Baptism. </a:t>
            </a:r>
          </a:p>
          <a:p>
            <a:pPr algn="ctr"/>
            <a:r>
              <a:rPr lang="en-US" sz="2100" dirty="0">
                <a:solidFill>
                  <a:srgbClr val="00B0F0"/>
                </a:solidFill>
                <a:latin typeface="Arial Narrow" pitchFamily="34" charset="0"/>
                <a:ea typeface="Tahoma" pitchFamily="34" charset="0"/>
                <a:cs typeface="Times New Roman" pitchFamily="18" charset="0"/>
              </a:rPr>
              <a:t>Discuss also about the </a:t>
            </a:r>
          </a:p>
          <a:p>
            <a:pPr algn="ctr"/>
            <a:r>
              <a:rPr lang="en-US" sz="2100" dirty="0">
                <a:solidFill>
                  <a:srgbClr val="00B0F0"/>
                </a:solidFill>
                <a:latin typeface="Arial Narrow" pitchFamily="34" charset="0"/>
                <a:ea typeface="Tahoma" pitchFamily="34" charset="0"/>
                <a:cs typeface="Times New Roman" pitchFamily="18" charset="0"/>
              </a:rPr>
              <a:t>symbolic meaning  of </a:t>
            </a:r>
          </a:p>
          <a:p>
            <a:pPr algn="ctr"/>
            <a:r>
              <a:rPr lang="en-US" sz="2100" dirty="0">
                <a:solidFill>
                  <a:srgbClr val="00B0F0"/>
                </a:solidFill>
                <a:latin typeface="Arial Narrow" pitchFamily="34" charset="0"/>
                <a:ea typeface="Tahoma" pitchFamily="34" charset="0"/>
                <a:cs typeface="Times New Roman" pitchFamily="18" charset="0"/>
              </a:rPr>
              <a:t>these rites. </a:t>
            </a:r>
          </a:p>
        </p:txBody>
      </p:sp>
      <p:pic>
        <p:nvPicPr>
          <p:cNvPr id="1026" name="Picture 2" descr="C:\Users\user\Desktop\Bitmap in Lesson10.cdr.jpg"/>
          <p:cNvPicPr>
            <a:picLocks noChangeAspect="1" noChangeArrowheads="1"/>
          </p:cNvPicPr>
          <p:nvPr/>
        </p:nvPicPr>
        <p:blipFill>
          <a:blip r:embed="rId2" cstate="print"/>
          <a:srcRect/>
          <a:stretch>
            <a:fillRect/>
          </a:stretch>
        </p:blipFill>
        <p:spPr bwMode="auto">
          <a:xfrm>
            <a:off x="914565" y="1219200"/>
            <a:ext cx="3124035" cy="2743200"/>
          </a:xfrm>
          <a:prstGeom prst="ellipse">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2895600"/>
            <a:ext cx="87630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Baptism is a sacrament to forgive the sins. The original sin and all personal sins, if at all any, are forgiven through baptism. We pray in the creed, “We believe in the baptism that absolves sins.” St. Paul teaches that our old self was crucified with him so that the body of sin might be destroyed (Rom. 6:6).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a:t>
            </a:r>
            <a:r>
              <a:rPr lang="en-US" sz="2500" dirty="0">
                <a:solidFill>
                  <a:srgbClr val="FF0000"/>
                </a:solidFill>
                <a:latin typeface="Arial Narrow" pitchFamily="34" charset="0"/>
                <a:cs typeface="Times New Roman" pitchFamily="18" charset="0"/>
              </a:rPr>
              <a:t>When the person receiving baptism answers: “I do” to the question: “Do you abandon sin and the ways to sin?,” he proclaims that he has no more connection with sin.</a:t>
            </a:r>
          </a:p>
        </p:txBody>
      </p:sp>
      <p:sp>
        <p:nvSpPr>
          <p:cNvPr id="5" name="TextBox 4"/>
          <p:cNvSpPr txBox="1"/>
          <p:nvPr/>
        </p:nvSpPr>
        <p:spPr>
          <a:xfrm>
            <a:off x="3657600" y="685800"/>
            <a:ext cx="5486400" cy="1708160"/>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SACRAMENT OF BAPTISM FORGIVES SINS</a:t>
            </a:r>
            <a:endParaRPr lang="en-US" sz="2500" b="1" dirty="0">
              <a:solidFill>
                <a:srgbClr val="00B0F0"/>
              </a:solidFill>
              <a:latin typeface="Cooper Std Black" pitchFamily="18" charset="0"/>
              <a:cs typeface="Times New Roman" pitchFamily="18" charset="0"/>
            </a:endParaRPr>
          </a:p>
        </p:txBody>
      </p:sp>
      <p:pic>
        <p:nvPicPr>
          <p:cNvPr id="6" name="Picture 3"/>
          <p:cNvPicPr>
            <a:picLocks noChangeAspect="1" noChangeArrowheads="1"/>
          </p:cNvPicPr>
          <p:nvPr/>
        </p:nvPicPr>
        <p:blipFill>
          <a:blip r:embed="rId2" cstate="print"/>
          <a:srcRect/>
          <a:stretch>
            <a:fillRect/>
          </a:stretch>
        </p:blipFill>
        <p:spPr bwMode="auto">
          <a:xfrm>
            <a:off x="-1" y="0"/>
            <a:ext cx="3647301" cy="2514600"/>
          </a:xfrm>
          <a:prstGeom prst="rect">
            <a:avLst/>
          </a:prstGeom>
          <a:noFill/>
          <a:ln w="9525">
            <a:noFill/>
            <a:miter lim="800000"/>
            <a:headEnd/>
            <a:tailEnd/>
          </a:ln>
          <a:effectLst/>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2922181"/>
            <a:ext cx="88392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Jesus said to Nicodemus who came to see him by night: </a:t>
            </a:r>
            <a:r>
              <a:rPr lang="en-US" sz="2500" dirty="0">
                <a:solidFill>
                  <a:srgbClr val="FF0000"/>
                </a:solidFill>
                <a:latin typeface="Arial Narrow" pitchFamily="34" charset="0"/>
                <a:cs typeface="Times New Roman" pitchFamily="18" charset="0"/>
              </a:rPr>
              <a:t>“….no one can enter the kingdom of God with being born of water and Spirit” </a:t>
            </a:r>
            <a:r>
              <a:rPr lang="en-US" sz="2500" dirty="0">
                <a:latin typeface="Arial Narrow" pitchFamily="34" charset="0"/>
                <a:cs typeface="Times New Roman" pitchFamily="18" charset="0"/>
              </a:rPr>
              <a:t>(Jn. 3:5). </a:t>
            </a:r>
            <a:r>
              <a:rPr lang="en-US" sz="2500" dirty="0">
                <a:solidFill>
                  <a:srgbClr val="00B0F0"/>
                </a:solidFill>
                <a:latin typeface="Arial Narrow" pitchFamily="34" charset="0"/>
                <a:cs typeface="Times New Roman" pitchFamily="18" charset="0"/>
              </a:rPr>
              <a:t>The Holy Spirit transforms us as children of God through baptism; the resemblance to God lost through sin is regained. We are filled with divine life  grace  and made children of God and inheritors of heaven.</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That is why St. </a:t>
            </a:r>
            <a:r>
              <a:rPr lang="en-US" sz="2500" dirty="0" err="1">
                <a:latin typeface="Arial Narrow" pitchFamily="34" charset="0"/>
                <a:cs typeface="Times New Roman" pitchFamily="18" charset="0"/>
              </a:rPr>
              <a:t>Ephrem</a:t>
            </a:r>
            <a:r>
              <a:rPr lang="en-US" sz="2500" dirty="0">
                <a:latin typeface="Arial Narrow" pitchFamily="34" charset="0"/>
                <a:cs typeface="Times New Roman" pitchFamily="18" charset="0"/>
              </a:rPr>
              <a:t> defines baptism as a ritual to seal the children for the kingdom of God. The fathers of the Church,  hence, qualifies the font as the uterus of the Church that begets children for the Church.</a:t>
            </a:r>
            <a:endParaRPr lang="en-US" sz="250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BORN AS CHILDREN OF GOD</a:t>
            </a:r>
            <a:endParaRPr lang="en-US" sz="2500" b="1" dirty="0">
              <a:solidFill>
                <a:srgbClr val="00B0F0"/>
              </a:solidFill>
              <a:latin typeface="Cooper Std Black" pitchFamily="18" charset="0"/>
              <a:cs typeface="Times New Roman" pitchFamily="18" charset="0"/>
            </a:endParaRPr>
          </a:p>
        </p:txBody>
      </p:sp>
      <p:grpSp>
        <p:nvGrpSpPr>
          <p:cNvPr id="6" name="Group 5"/>
          <p:cNvGrpSpPr/>
          <p:nvPr/>
        </p:nvGrpSpPr>
        <p:grpSpPr>
          <a:xfrm>
            <a:off x="2514600" y="838199"/>
            <a:ext cx="4191000" cy="1828801"/>
            <a:chOff x="3124200" y="685799"/>
            <a:chExt cx="4191000" cy="1828801"/>
          </a:xfrm>
        </p:grpSpPr>
        <p:pic>
          <p:nvPicPr>
            <p:cNvPr id="8" name="Picture 1"/>
            <p:cNvPicPr>
              <a:picLocks noChangeAspect="1" noChangeArrowheads="1"/>
            </p:cNvPicPr>
            <p:nvPr/>
          </p:nvPicPr>
          <p:blipFill>
            <a:blip r:embed="rId2" cstate="print"/>
            <a:srcRect/>
            <a:stretch>
              <a:fillRect/>
            </a:stretch>
          </p:blipFill>
          <p:spPr bwMode="auto">
            <a:xfrm>
              <a:off x="4572000" y="685799"/>
              <a:ext cx="2743200" cy="1818553"/>
            </a:xfrm>
            <a:prstGeom prst="rect">
              <a:avLst/>
            </a:prstGeom>
            <a:noFill/>
            <a:ln w="9525">
              <a:noFill/>
              <a:miter lim="800000"/>
              <a:headEnd/>
              <a:tailEnd/>
            </a:ln>
            <a:effectLst/>
          </p:spPr>
        </p:pic>
        <p:pic>
          <p:nvPicPr>
            <p:cNvPr id="9" name="Picture 2"/>
            <p:cNvPicPr>
              <a:picLocks noChangeAspect="1" noChangeArrowheads="1"/>
            </p:cNvPicPr>
            <p:nvPr/>
          </p:nvPicPr>
          <p:blipFill>
            <a:blip r:embed="rId3" cstate="print"/>
            <a:srcRect/>
            <a:stretch>
              <a:fillRect/>
            </a:stretch>
          </p:blipFill>
          <p:spPr bwMode="auto">
            <a:xfrm>
              <a:off x="3124200" y="685800"/>
              <a:ext cx="1371600" cy="1828800"/>
            </a:xfrm>
            <a:prstGeom prst="rect">
              <a:avLst/>
            </a:prstGeom>
            <a:noFill/>
            <a:ln w="9525">
              <a:noFill/>
              <a:miter lim="800000"/>
              <a:headEnd/>
              <a:tailEnd/>
            </a:ln>
            <a:effectLst/>
          </p:spPr>
        </p:pic>
      </p:gr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743200" y="1600200"/>
            <a:ext cx="6096000" cy="5047536"/>
          </a:xfrm>
          <a:prstGeom prst="rect">
            <a:avLst/>
          </a:prstGeom>
          <a:noFill/>
        </p:spPr>
        <p:txBody>
          <a:bodyPr wrap="square" rtlCol="0">
            <a:spAutoFit/>
          </a:bodyPr>
          <a:lstStyle/>
          <a:p>
            <a:pPr algn="just"/>
            <a:r>
              <a:rPr lang="en-US" sz="2300" dirty="0">
                <a:latin typeface="Arial Narrow" pitchFamily="34" charset="0"/>
                <a:cs typeface="Times New Roman" pitchFamily="18" charset="0"/>
              </a:rPr>
              <a:t>	Baptism makes us organs of the mystical body of Christ. St. Paul says: </a:t>
            </a:r>
          </a:p>
          <a:p>
            <a:pPr algn="just"/>
            <a:r>
              <a:rPr lang="en-US" sz="2300" dirty="0">
                <a:solidFill>
                  <a:srgbClr val="FF0000"/>
                </a:solidFill>
                <a:latin typeface="Arial Narrow" pitchFamily="34" charset="0"/>
                <a:cs typeface="Times New Roman" pitchFamily="18" charset="0"/>
              </a:rPr>
              <a:t>	“For in one Spirit, we were all baptized into one body.” </a:t>
            </a:r>
            <a:r>
              <a:rPr lang="en-US" sz="2300" dirty="0">
                <a:latin typeface="Arial Narrow" pitchFamily="34" charset="0"/>
                <a:cs typeface="Times New Roman" pitchFamily="18" charset="0"/>
              </a:rPr>
              <a:t>(1 Cor. 12:13). Once a person receives baptism, he becomes a member of the Church,  and thereby belongs to Jesus and is configured to him. </a:t>
            </a:r>
            <a:r>
              <a:rPr lang="en-US" sz="2300" dirty="0">
                <a:solidFill>
                  <a:srgbClr val="FF0000"/>
                </a:solidFill>
                <a:latin typeface="Arial Narrow" pitchFamily="34" charset="0"/>
                <a:cs typeface="Times New Roman" pitchFamily="18" charset="0"/>
              </a:rPr>
              <a:t>Jesus imprints an indelible spiritual seal on him; this seal indicates that he belongs to Jesus. </a:t>
            </a:r>
          </a:p>
          <a:p>
            <a:pPr algn="just"/>
            <a:r>
              <a:rPr lang="en-US" sz="2300" dirty="0">
                <a:latin typeface="Arial Narrow" pitchFamily="34" charset="0"/>
                <a:cs typeface="Times New Roman" pitchFamily="18" charset="0"/>
              </a:rPr>
              <a:t>	Even sin cannot erase this mark. So, baptism is given only once and for all. A baptized person is bound to be submissive to others, serve others incorporating with the Church and obey the Church authorities (Catechism of the Catholic Church 1269, 1272). </a:t>
            </a:r>
            <a:endParaRPr lang="en-US" sz="2300" dirty="0">
              <a:solidFill>
                <a:srgbClr val="FF0000"/>
              </a:solidFill>
              <a:latin typeface="Arial Narrow" pitchFamily="34" charset="0"/>
              <a:cs typeface="Times New Roman" pitchFamily="18" charset="0"/>
            </a:endParaRPr>
          </a:p>
        </p:txBody>
      </p:sp>
      <p:sp>
        <p:nvSpPr>
          <p:cNvPr id="5" name="TextBox 4"/>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INCORPORATED INTO THE FELLOWSHIP OF THE CHURCH</a:t>
            </a:r>
            <a:endParaRPr lang="en-US" sz="2500" b="1" dirty="0">
              <a:solidFill>
                <a:srgbClr val="00B0F0"/>
              </a:solidFill>
              <a:latin typeface="Cooper Std Black" pitchFamily="18" charset="0"/>
              <a:cs typeface="Times New Roman" pitchFamily="18" charset="0"/>
            </a:endParaRPr>
          </a:p>
        </p:txBody>
      </p:sp>
      <p:pic>
        <p:nvPicPr>
          <p:cNvPr id="2050" name="Picture 2" descr="C:\Users\user\Desktop\Bitmap in Lesson10.cdr.jpg"/>
          <p:cNvPicPr>
            <a:picLocks noChangeAspect="1" noChangeArrowheads="1"/>
          </p:cNvPicPr>
          <p:nvPr/>
        </p:nvPicPr>
        <p:blipFill>
          <a:blip r:embed="rId2" cstate="print"/>
          <a:srcRect/>
          <a:stretch>
            <a:fillRect/>
          </a:stretch>
        </p:blipFill>
        <p:spPr bwMode="auto">
          <a:xfrm>
            <a:off x="0" y="1601946"/>
            <a:ext cx="2438400" cy="5256054"/>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1313</TotalTime>
  <Words>367</Words>
  <Application>Microsoft Office PowerPoint</Application>
  <PresentationFormat>On-screen Show (4:3)</PresentationFormat>
  <Paragraphs>102</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LET US READ AND MEDITATE  THE WORD OF GOD </vt:lpstr>
      <vt:lpstr>A Verse to Remember</vt:lpstr>
      <vt:lpstr>Let us Pray</vt:lpstr>
      <vt:lpstr>My Resolution</vt:lpstr>
      <vt:lpstr>Teachings of the Fathers of the Church </vt:lpstr>
      <vt:lpstr>Questions</vt:lpstr>
      <vt:lpstr>Slide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337</cp:revision>
  <dcterms:created xsi:type="dcterms:W3CDTF">2009-12-14T09:57:33Z</dcterms:created>
  <dcterms:modified xsi:type="dcterms:W3CDTF">2015-10-23T03:28:22Z</dcterms:modified>
</cp:coreProperties>
</file>